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notesMasterIdLst>
    <p:notesMasterId r:id="rId53"/>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eg"/><Relationship Id="rId2" Type="http://schemas.openxmlformats.org/officeDocument/2006/relationships/image" Target="../media/image-14-2.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gif"/><Relationship Id="rId2" Type="http://schemas.openxmlformats.org/officeDocument/2006/relationships/image" Target="../media/image-21-2.pn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gif"/><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gif"/><Relationship Id="rId2" Type="http://schemas.openxmlformats.org/officeDocument/2006/relationships/image" Target="../media/image-23-2.png"/><Relationship Id="rId3" Type="http://schemas.openxmlformats.org/officeDocument/2006/relationships/slideLayout" Target="../slideLayouts/slideLayout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gif"/><Relationship Id="rId2" Type="http://schemas.openxmlformats.org/officeDocument/2006/relationships/image" Target="../media/image-25-2.png"/><Relationship Id="rId3" Type="http://schemas.openxmlformats.org/officeDocument/2006/relationships/slideLayout" Target="../slideLayouts/slideLayout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gif"/><Relationship Id="rId2" Type="http://schemas.openxmlformats.org/officeDocument/2006/relationships/image" Target="../media/image-26-2.png"/><Relationship Id="rId3" Type="http://schemas.openxmlformats.org/officeDocument/2006/relationships/slideLayout" Target="../slideLayouts/slideLayout1.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jpg"/><Relationship Id="rId2" Type="http://schemas.openxmlformats.org/officeDocument/2006/relationships/image" Target="../media/image-29-2.png"/><Relationship Id="rId3" Type="http://schemas.openxmlformats.org/officeDocument/2006/relationships/slideLayout" Target="../slideLayouts/slideLayout1.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slideLayout" Target="../slideLayouts/slideLayout1.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slideLayout" Target="../slideLayouts/slideLayout1.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slideLayout" Target="../slideLayouts/slideLayout1.xml"/><Relationship Id="rId5"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slideLayout" Target="../slideLayouts/slideLayout1.xml"/><Relationship Id="rId5"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slideLayout" Target="../slideLayouts/slideLayout1.xml"/><Relationship Id="rId5"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slideLayout" Target="../slideLayouts/slideLayout1.xml"/><Relationship Id="rId5"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slideLayout" Target="../slideLayouts/slideLayout1.xml"/><Relationship Id="rId5"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4" Type="http://schemas.openxmlformats.org/officeDocument/2006/relationships/slideLayout" Target="../slideLayouts/slideLayout1.xml"/><Relationship Id="rId5"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image" Target="../media/image-41-3.png"/><Relationship Id="rId4" Type="http://schemas.openxmlformats.org/officeDocument/2006/relationships/slideLayout" Target="../slideLayouts/slideLayout1.xml"/><Relationship Id="rId5"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slideLayout" Target="../slideLayouts/slideLayout1.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jp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jpg"/><Relationship Id="rId2" Type="http://schemas.openxmlformats.org/officeDocument/2006/relationships/image" Target="../media/image-45-2.png"/><Relationship Id="rId3" Type="http://schemas.openxmlformats.org/officeDocument/2006/relationships/slideLayout" Target="../slideLayouts/slideLayout1.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jpg"/><Relationship Id="rId2" Type="http://schemas.openxmlformats.org/officeDocument/2006/relationships/image" Target="../media/image-48-2.png"/><Relationship Id="rId3" Type="http://schemas.openxmlformats.org/officeDocument/2006/relationships/image" Target="../media/image-48-3.png"/><Relationship Id="rId4" Type="http://schemas.openxmlformats.org/officeDocument/2006/relationships/slideLayout" Target="../slideLayouts/slideLayout1.xml"/><Relationship Id="rId5"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jpg"/><Relationship Id="rId2" Type="http://schemas.openxmlformats.org/officeDocument/2006/relationships/image" Target="../media/image-49-2.png"/><Relationship Id="rId3" Type="http://schemas.openxmlformats.org/officeDocument/2006/relationships/slideLayout" Target="../slideLayouts/slideLayout1.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image" Target="../media/image-6-1.jp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C:\PROJECTS\AI_round_table\presentation_create\3_pdf_brandbook2ppx\media\uwldcrj8vca91.jpg">    </p:cNvPr>
          <p:cNvPicPr>
            <a:picLocks noChangeAspect="1"/>
          </p:cNvPicPr>
          <p:nvPr/>
        </p:nvPicPr>
        <p:blipFill>
          <a:blip r:embed="rId1"/>
          <a:srcRect l="0" r="0" t="0" b="0"/>
          <a:stretch/>
        </p:blipFill>
        <p:spPr>
          <a:xfrm>
            <a:off x="0" y="0"/>
            <a:ext cx="9144000" cy="5143500"/>
          </a:xfrm>
          <a:prstGeom prst="rect">
            <a:avLst/>
          </a:prstGeom>
        </p:spPr>
      </p:pic>
      <p:sp>
        <p:nvSpPr>
          <p:cNvPr id="3" name="Shape 0"/>
          <p:cNvSpPr/>
          <p:nvPr/>
        </p:nvSpPr>
        <p:spPr>
          <a:xfrm>
            <a:off x="0" y="0"/>
            <a:ext cx="9144000" cy="5143500"/>
          </a:xfrm>
          <a:prstGeom prst="rect">
            <a:avLst/>
          </a:prstGeom>
          <a:solidFill>
            <a:srgbClr val="515BA2">
              <a:alpha val="85000"/>
            </a:srgbClr>
          </a:solidFill>
          <a:ln/>
        </p:spPr>
      </p:sp>
      <p:sp>
        <p:nvSpPr>
          <p:cNvPr id="4" name="Shape 1"/>
          <p:cNvSpPr/>
          <p:nvPr/>
        </p:nvSpPr>
        <p:spPr>
          <a:xfrm>
            <a:off x="0" y="0"/>
            <a:ext cx="5029200" cy="5143500"/>
          </a:xfrm>
          <a:prstGeom prst="rect">
            <a:avLst/>
          </a:prstGeom>
          <a:solidFill>
            <a:srgbClr val="FFFFFF">
              <a:alpha val="90000"/>
            </a:srgbClr>
          </a:solidFill>
          <a:ln/>
        </p:spPr>
      </p:sp>
      <p:sp>
        <p:nvSpPr>
          <p:cNvPr id="5" name="Text 2"/>
          <p:cNvSpPr/>
          <p:nvPr/>
        </p:nvSpPr>
        <p:spPr>
          <a:xfrm>
            <a:off x="731520" y="1097280"/>
            <a:ext cx="4114800" cy="1828800"/>
          </a:xfrm>
          <a:prstGeom prst="rect">
            <a:avLst/>
          </a:prstGeom>
          <a:noFill/>
          <a:ln/>
        </p:spPr>
        <p:txBody>
          <a:bodyPr wrap="square" lIns="0" tIns="0" rIns="0" bIns="0" rtlCol="0" anchor="ctr"/>
          <a:lstStyle/>
          <a:p>
            <a:pPr indent="0" marL="0">
              <a:buNone/>
            </a:pPr>
            <a:r>
              <a:rPr lang="en-US" sz="3800" b="1" dirty="0">
                <a:solidFill>
                  <a:srgbClr val="FFFFFF"/>
                </a:solidFill>
                <a:latin typeface="Century Gothic" pitchFamily="34" charset="0"/>
                <a:ea typeface="Century Gothic" pitchFamily="34" charset="-122"/>
                <a:cs typeface="Century Gothic" pitchFamily="34" charset="-120"/>
              </a:rPr>
              <a:t>34 KEYS IS ALL YOU NEED</a:t>
            </a:r>
            <a:endParaRPr lang="en-US" sz="3800" dirty="0"/>
          </a:p>
        </p:txBody>
      </p:sp>
      <p:sp>
        <p:nvSpPr>
          <p:cNvPr id="6" name="Text 3"/>
          <p:cNvSpPr/>
          <p:nvPr/>
        </p:nvSpPr>
        <p:spPr>
          <a:xfrm>
            <a:off x="731520" y="2926080"/>
            <a:ext cx="4114800" cy="548640"/>
          </a:xfrm>
          <a:prstGeom prst="rect">
            <a:avLst/>
          </a:prstGeom>
          <a:noFill/>
          <a:ln/>
        </p:spPr>
        <p:txBody>
          <a:bodyPr wrap="square" lIns="0" tIns="0" rIns="0" bIns="0" rtlCol="0" anchor="ctr"/>
          <a:lstStyle/>
          <a:p>
            <a:pPr indent="0" marL="0">
              <a:buNone/>
            </a:pPr>
            <a:r>
              <a:rPr lang="en-US" sz="1600" i="1" dirty="0">
                <a:solidFill>
                  <a:srgbClr val="B6C0E4"/>
                </a:solidFill>
                <a:latin typeface="Arial" pitchFamily="34" charset="0"/>
                <a:ea typeface="Arial" pitchFamily="34" charset="-122"/>
                <a:cs typeface="Arial" pitchFamily="34" charset="-120"/>
              </a:rPr>
              <a:t>An ergonomic mechanical keyboard journey</a:t>
            </a:r>
            <a:endParaRPr lang="en-US" sz="1600" dirty="0"/>
          </a:p>
        </p:txBody>
      </p:sp>
      <p:sp>
        <p:nvSpPr>
          <p:cNvPr id="7" name="Shape 4"/>
          <p:cNvSpPr/>
          <p:nvPr/>
        </p:nvSpPr>
        <p:spPr>
          <a:xfrm>
            <a:off x="731520" y="2743200"/>
            <a:ext cx="2286000" cy="45720"/>
          </a:xfrm>
          <a:prstGeom prst="rect">
            <a:avLst/>
          </a:prstGeom>
          <a:solidFill>
            <a:srgbClr val="ACB317"/>
          </a:solidFill>
          <a:ln/>
        </p:spPr>
      </p:sp>
      <p:sp>
        <p:nvSpPr>
          <p:cNvPr id="8" name="Text 5"/>
          <p:cNvSpPr/>
          <p:nvPr/>
        </p:nvSpPr>
        <p:spPr>
          <a:xfrm>
            <a:off x="731520" y="4114800"/>
            <a:ext cx="3657600" cy="365760"/>
          </a:xfrm>
          <a:prstGeom prst="rect">
            <a:avLst/>
          </a:prstGeom>
          <a:noFill/>
          <a:ln/>
        </p:spPr>
        <p:txBody>
          <a:bodyPr wrap="square" lIns="0" tIns="0" rIns="0" bIns="0" rtlCol="0" anchor="ctr"/>
          <a:lstStyle/>
          <a:p>
            <a:pPr indent="0" marL="0">
              <a:buNone/>
            </a:pPr>
            <a:r>
              <a:rPr lang="en-US" sz="1100" dirty="0">
                <a:solidFill>
                  <a:srgbClr val="FFFFFF"/>
                </a:solidFill>
                <a:latin typeface="Arial" pitchFamily="34" charset="0"/>
                <a:ea typeface="Arial" pitchFamily="34" charset="-122"/>
                <a:cs typeface="Arial" pitchFamily="34" charset="-120"/>
              </a:rPr>
              <a:t>Author: Mattia Dal Ben</a:t>
            </a:r>
            <a:endParaRPr lang="en-US" sz="1100" dirty="0"/>
          </a:p>
        </p:txBody>
      </p:sp>
      <p:pic>
        <p:nvPicPr>
          <p:cNvPr id="9" name="Image 1" descr="C:\PROJECTS\AI_round_table\presentation_create\3_pdf_brandbook2ppx\sanofi_logo_full.png">    </p:cNvPr>
          <p:cNvPicPr>
            <a:picLocks noChangeAspect="1"/>
          </p:cNvPicPr>
          <p:nvPr/>
        </p:nvPicPr>
        <p:blipFill>
          <a:blip r:embed="rId2"/>
          <a:srcRect l="0" r="0" t="0" b="0"/>
          <a:stretch/>
        </p:blipFill>
        <p:spPr>
          <a:xfrm>
            <a:off x="731520" y="4160520"/>
            <a:ext cx="777240" cy="8412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Image 0" descr="C:\PROJECTS\AI_round_table\presentation_create\3_pdf_brandbook2ppx\media\hardware\Dygma-Raise-Split-Gaming-Keyboard-3.png">    </p:cNvPr>
          <p:cNvPicPr>
            <a:picLocks noChangeAspect="1"/>
          </p:cNvPicPr>
          <p:nvPr/>
        </p:nvPicPr>
        <p:blipFill>
          <a:blip r:embed="rId1"/>
          <a:srcRect l="0" r="0" t="0" b="0"/>
          <a:stretch/>
        </p:blipFill>
        <p:spPr>
          <a:xfrm>
            <a:off x="4114800" y="0"/>
            <a:ext cx="5029200" cy="5143500"/>
          </a:xfrm>
          <a:prstGeom prst="rect">
            <a:avLst/>
          </a:prstGeom>
        </p:spPr>
      </p:pic>
      <p:sp>
        <p:nvSpPr>
          <p:cNvPr id="3" name="Shape 0"/>
          <p:cNvSpPr/>
          <p:nvPr/>
        </p:nvSpPr>
        <p:spPr>
          <a:xfrm>
            <a:off x="4114800" y="0"/>
            <a:ext cx="5029200" cy="5143500"/>
          </a:xfrm>
          <a:prstGeom prst="rect">
            <a:avLst/>
          </a:prstGeom>
          <a:solidFill>
            <a:srgbClr val="FFFFFF">
              <a:alpha val="70000"/>
            </a:srgbClr>
          </a:solidFill>
          <a:ln/>
        </p:spPr>
      </p:sp>
      <p:sp>
        <p:nvSpPr>
          <p:cNvPr id="4" name="Shape 1"/>
          <p:cNvSpPr/>
          <p:nvPr/>
        </p:nvSpPr>
        <p:spPr>
          <a:xfrm>
            <a:off x="0" y="0"/>
            <a:ext cx="4754880" cy="5143500"/>
          </a:xfrm>
          <a:prstGeom prst="rect">
            <a:avLst/>
          </a:prstGeom>
          <a:solidFill>
            <a:srgbClr val="FFFFFF"/>
          </a:solidFill>
          <a:ln/>
        </p:spPr>
      </p:sp>
      <p:sp>
        <p:nvSpPr>
          <p:cNvPr id="5" name="Shape 2"/>
          <p:cNvSpPr/>
          <p:nvPr/>
        </p:nvSpPr>
        <p:spPr>
          <a:xfrm>
            <a:off x="0" y="0"/>
            <a:ext cx="9144000" cy="64008"/>
          </a:xfrm>
          <a:prstGeom prst="rect">
            <a:avLst/>
          </a:prstGeom>
          <a:solidFill>
            <a:srgbClr val="515BA2"/>
          </a:solidFill>
          <a:ln/>
        </p:spPr>
      </p:sp>
      <p:sp>
        <p:nvSpPr>
          <p:cNvPr id="6" name="Text 3"/>
          <p:cNvSpPr/>
          <p:nvPr/>
        </p:nvSpPr>
        <p:spPr>
          <a:xfrm>
            <a:off x="548640" y="365760"/>
            <a:ext cx="3840480" cy="731520"/>
          </a:xfrm>
          <a:prstGeom prst="rect">
            <a:avLst/>
          </a:prstGeom>
          <a:noFill/>
          <a:ln/>
        </p:spPr>
        <p:txBody>
          <a:bodyPr wrap="square" lIns="0" tIns="0" rIns="0" bIns="0" rtlCol="0" anchor="ctr"/>
          <a:lstStyle/>
          <a:p>
            <a:pPr indent="0" marL="0">
              <a:buNone/>
            </a:pPr>
            <a:r>
              <a:rPr lang="en-US" sz="3200" b="1" dirty="0">
                <a:solidFill>
                  <a:srgbClr val="515BA2"/>
                </a:solidFill>
                <a:latin typeface="Century Gothic" pitchFamily="34" charset="0"/>
                <a:ea typeface="Century Gothic" pitchFamily="34" charset="-122"/>
                <a:cs typeface="Century Gothic" pitchFamily="34" charset="-120"/>
              </a:rPr>
              <a:t>THUMB CLUSTER</a:t>
            </a:r>
            <a:endParaRPr lang="en-US" sz="3200" dirty="0"/>
          </a:p>
        </p:txBody>
      </p:sp>
      <p:sp>
        <p:nvSpPr>
          <p:cNvPr id="7" name="Shape 4"/>
          <p:cNvSpPr/>
          <p:nvPr/>
        </p:nvSpPr>
        <p:spPr>
          <a:xfrm>
            <a:off x="548640" y="1143000"/>
            <a:ext cx="1828800" cy="36576"/>
          </a:xfrm>
          <a:prstGeom prst="rect">
            <a:avLst/>
          </a:prstGeom>
          <a:solidFill>
            <a:srgbClr val="ACB317"/>
          </a:solidFill>
          <a:ln/>
        </p:spPr>
      </p:sp>
      <p:sp>
        <p:nvSpPr>
          <p:cNvPr id="8" name="Shape 5"/>
          <p:cNvSpPr/>
          <p:nvPr/>
        </p:nvSpPr>
        <p:spPr>
          <a:xfrm>
            <a:off x="548640" y="1463040"/>
            <a:ext cx="54864" cy="1371600"/>
          </a:xfrm>
          <a:prstGeom prst="rect">
            <a:avLst/>
          </a:prstGeom>
          <a:solidFill>
            <a:srgbClr val="0092D0"/>
          </a:solidFill>
          <a:ln/>
        </p:spPr>
      </p:sp>
      <p:sp>
        <p:nvSpPr>
          <p:cNvPr id="9" name="Text 6"/>
          <p:cNvSpPr/>
          <p:nvPr/>
        </p:nvSpPr>
        <p:spPr>
          <a:xfrm>
            <a:off x="822960" y="1463040"/>
            <a:ext cx="3474720" cy="1371600"/>
          </a:xfrm>
          <a:prstGeom prst="rect">
            <a:avLst/>
          </a:prstGeom>
          <a:noFill/>
          <a:ln/>
        </p:spPr>
        <p:txBody>
          <a:bodyPr wrap="square" lIns="0" tIns="0" rIns="0" bIns="0" rtlCol="0" anchor="t"/>
          <a:lstStyle/>
          <a:p>
            <a:pPr indent="0" marL="0">
              <a:spcAft>
                <a:spcPts val="800"/>
              </a:spcAft>
              <a:buNone/>
            </a:pPr>
            <a:r>
              <a:rPr lang="en-US" sz="1300" i="1" dirty="0">
                <a:solidFill>
                  <a:srgbClr val="596169"/>
                </a:solidFill>
                <a:latin typeface="Arial" pitchFamily="34" charset="0"/>
                <a:ea typeface="Arial" pitchFamily="34" charset="-122"/>
                <a:cs typeface="Arial" pitchFamily="34" charset="-120"/>
              </a:rPr>
              <a:t>"Why is your strongest finger used to press only a key?"</a:t>
            </a:r>
            <a:endParaRPr lang="en-US" sz="1300" dirty="0"/>
          </a:p>
        </p:txBody>
      </p:sp>
      <p:pic>
        <p:nvPicPr>
          <p:cNvPr id="10"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C:\PROJECTS\AI_round_table\presentation_create\3_pdf_brandbook2ppx\media\hardware\Dygma-Raise-Split-Gaming-Keyboard-3.png">    </p:cNvPr>
          <p:cNvPicPr>
            <a:picLocks noChangeAspect="1"/>
          </p:cNvPicPr>
          <p:nvPr/>
        </p:nvPicPr>
        <p:blipFill>
          <a:blip r:embed="rId1"/>
          <a:srcRect l="0" r="0" t="0" b="0"/>
          <a:stretch/>
        </p:blipFill>
        <p:spPr>
          <a:xfrm>
            <a:off x="0" y="0"/>
            <a:ext cx="9144000" cy="5143500"/>
          </a:xfrm>
          <a:prstGeom prst="rect">
            <a:avLst/>
          </a:prstGeom>
        </p:spPr>
      </p:pic>
      <p:sp>
        <p:nvSpPr>
          <p:cNvPr id="3" name="Shape 0"/>
          <p:cNvSpPr/>
          <p:nvPr/>
        </p:nvSpPr>
        <p:spPr>
          <a:xfrm>
            <a:off x="0" y="4480560"/>
            <a:ext cx="9144000" cy="662940"/>
          </a:xfrm>
          <a:prstGeom prst="rect">
            <a:avLst/>
          </a:prstGeom>
          <a:solidFill>
            <a:srgbClr val="000000">
              <a:alpha val="50000"/>
            </a:srgbClr>
          </a:solidFill>
          <a:ln/>
        </p:spPr>
      </p:sp>
      <p:sp>
        <p:nvSpPr>
          <p:cNvPr id="4" name="Text 1"/>
          <p:cNvSpPr/>
          <p:nvPr/>
        </p:nvSpPr>
        <p:spPr>
          <a:xfrm>
            <a:off x="457200" y="4572000"/>
            <a:ext cx="8229600" cy="365760"/>
          </a:xfrm>
          <a:prstGeom prst="rect">
            <a:avLst/>
          </a:prstGeom>
          <a:noFill/>
          <a:ln/>
        </p:spPr>
        <p:txBody>
          <a:bodyPr wrap="square" lIns="0" tIns="0" rIns="0" bIns="0" rtlCol="0" anchor="ctr"/>
          <a:lstStyle/>
          <a:p>
            <a:pPr indent="0" marL="0">
              <a:buNone/>
            </a:pPr>
            <a:r>
              <a:rPr lang="en-US" sz="800" i="1" dirty="0">
                <a:solidFill>
                  <a:srgbClr val="FFFFFF"/>
                </a:solidFill>
                <a:latin typeface="Arial" pitchFamily="34" charset="0"/>
                <a:ea typeface="Arial" pitchFamily="34" charset="-122"/>
                <a:cs typeface="Arial" pitchFamily="34" charset="-120"/>
              </a:rPr>
              <a:t>Pic: Dygma Raise</a:t>
            </a:r>
            <a:endParaRPr lang="en-US" sz="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Image 0" descr="C:\PROJECTS\AI_round_table\presentation_create\3_pdf_brandbook2ppx\media\hardware\redox-1.jpg">    </p:cNvPr>
          <p:cNvPicPr>
            <a:picLocks noChangeAspect="1"/>
          </p:cNvPicPr>
          <p:nvPr/>
        </p:nvPicPr>
        <p:blipFill>
          <a:blip r:embed="rId1"/>
          <a:srcRect l="0" r="0" t="0" b="0"/>
          <a:stretch/>
        </p:blipFill>
        <p:spPr>
          <a:xfrm>
            <a:off x="4114800" y="0"/>
            <a:ext cx="5029200" cy="5143500"/>
          </a:xfrm>
          <a:prstGeom prst="rect">
            <a:avLst/>
          </a:prstGeom>
        </p:spPr>
      </p:pic>
      <p:sp>
        <p:nvSpPr>
          <p:cNvPr id="3" name="Shape 0"/>
          <p:cNvSpPr/>
          <p:nvPr/>
        </p:nvSpPr>
        <p:spPr>
          <a:xfrm>
            <a:off x="4114800" y="0"/>
            <a:ext cx="5029200" cy="5143500"/>
          </a:xfrm>
          <a:prstGeom prst="rect">
            <a:avLst/>
          </a:prstGeom>
          <a:solidFill>
            <a:srgbClr val="FFFFFF">
              <a:alpha val="70000"/>
            </a:srgbClr>
          </a:solidFill>
          <a:ln/>
        </p:spPr>
      </p:sp>
      <p:sp>
        <p:nvSpPr>
          <p:cNvPr id="4" name="Shape 1"/>
          <p:cNvSpPr/>
          <p:nvPr/>
        </p:nvSpPr>
        <p:spPr>
          <a:xfrm>
            <a:off x="0" y="0"/>
            <a:ext cx="4754880" cy="5143500"/>
          </a:xfrm>
          <a:prstGeom prst="rect">
            <a:avLst/>
          </a:prstGeom>
          <a:solidFill>
            <a:srgbClr val="FFFFFF"/>
          </a:solidFill>
          <a:ln/>
        </p:spPr>
      </p:sp>
      <p:sp>
        <p:nvSpPr>
          <p:cNvPr id="5" name="Shape 2"/>
          <p:cNvSpPr/>
          <p:nvPr/>
        </p:nvSpPr>
        <p:spPr>
          <a:xfrm>
            <a:off x="0" y="0"/>
            <a:ext cx="9144000" cy="64008"/>
          </a:xfrm>
          <a:prstGeom prst="rect">
            <a:avLst/>
          </a:prstGeom>
          <a:solidFill>
            <a:srgbClr val="515BA2"/>
          </a:solidFill>
          <a:ln/>
        </p:spPr>
      </p:sp>
      <p:sp>
        <p:nvSpPr>
          <p:cNvPr id="6" name="Text 3"/>
          <p:cNvSpPr/>
          <p:nvPr/>
        </p:nvSpPr>
        <p:spPr>
          <a:xfrm>
            <a:off x="548640" y="365760"/>
            <a:ext cx="3840480" cy="731520"/>
          </a:xfrm>
          <a:prstGeom prst="rect">
            <a:avLst/>
          </a:prstGeom>
          <a:noFill/>
          <a:ln/>
        </p:spPr>
        <p:txBody>
          <a:bodyPr wrap="square" lIns="0" tIns="0" rIns="0" bIns="0" rtlCol="0" anchor="ctr"/>
          <a:lstStyle/>
          <a:p>
            <a:pPr indent="0" marL="0">
              <a:buNone/>
            </a:pPr>
            <a:r>
              <a:rPr lang="en-US" sz="3200" b="1" dirty="0">
                <a:solidFill>
                  <a:srgbClr val="515BA2"/>
                </a:solidFill>
                <a:latin typeface="Century Gothic" pitchFamily="34" charset="0"/>
                <a:ea typeface="Century Gothic" pitchFamily="34" charset="-122"/>
                <a:cs typeface="Century Gothic" pitchFamily="34" charset="-120"/>
              </a:rPr>
              <a:t>COLUMNAR STAGGER</a:t>
            </a:r>
            <a:endParaRPr lang="en-US" sz="3200" dirty="0"/>
          </a:p>
        </p:txBody>
      </p:sp>
      <p:sp>
        <p:nvSpPr>
          <p:cNvPr id="7" name="Shape 4"/>
          <p:cNvSpPr/>
          <p:nvPr/>
        </p:nvSpPr>
        <p:spPr>
          <a:xfrm>
            <a:off x="548640" y="1143000"/>
            <a:ext cx="1828800" cy="36576"/>
          </a:xfrm>
          <a:prstGeom prst="rect">
            <a:avLst/>
          </a:prstGeom>
          <a:solidFill>
            <a:srgbClr val="ACB317"/>
          </a:solidFill>
          <a:ln/>
        </p:spPr>
      </p:sp>
      <p:sp>
        <p:nvSpPr>
          <p:cNvPr id="8" name="Shape 5"/>
          <p:cNvSpPr/>
          <p:nvPr/>
        </p:nvSpPr>
        <p:spPr>
          <a:xfrm>
            <a:off x="548640" y="1463040"/>
            <a:ext cx="54864" cy="1371600"/>
          </a:xfrm>
          <a:prstGeom prst="rect">
            <a:avLst/>
          </a:prstGeom>
          <a:solidFill>
            <a:srgbClr val="0092D0"/>
          </a:solidFill>
          <a:ln/>
        </p:spPr>
      </p:sp>
      <p:sp>
        <p:nvSpPr>
          <p:cNvPr id="9" name="Text 6"/>
          <p:cNvSpPr/>
          <p:nvPr/>
        </p:nvSpPr>
        <p:spPr>
          <a:xfrm>
            <a:off x="822960" y="1463040"/>
            <a:ext cx="3474720" cy="1371600"/>
          </a:xfrm>
          <a:prstGeom prst="rect">
            <a:avLst/>
          </a:prstGeom>
          <a:noFill/>
          <a:ln/>
        </p:spPr>
        <p:txBody>
          <a:bodyPr wrap="square" lIns="0" tIns="0" rIns="0" bIns="0" rtlCol="0" anchor="t"/>
          <a:lstStyle/>
          <a:p>
            <a:pPr indent="0" marL="0">
              <a:spcAft>
                <a:spcPts val="800"/>
              </a:spcAft>
              <a:buNone/>
            </a:pPr>
            <a:r>
              <a:rPr lang="en-US" sz="1300" i="1" dirty="0">
                <a:solidFill>
                  <a:srgbClr val="596169"/>
                </a:solidFill>
                <a:latin typeface="Arial" pitchFamily="34" charset="0"/>
                <a:ea typeface="Arial" pitchFamily="34" charset="-122"/>
                <a:cs typeface="Arial" pitchFamily="34" charset="-120"/>
              </a:rPr>
              <a:t>"The row staggered layout is a heritage from the old typewriters that needed such an arrangement to prevent the percussors to get stuck."</a:t>
            </a:r>
            <a:endParaRPr lang="en-US" sz="1300" dirty="0"/>
          </a:p>
        </p:txBody>
      </p:sp>
      <p:pic>
        <p:nvPicPr>
          <p:cNvPr id="10"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C:\PROJECTS\AI_round_table\presentation_create\3_pdf_brandbook2ppx\media\hardware\redox-1.jpg">    </p:cNvPr>
          <p:cNvPicPr>
            <a:picLocks noChangeAspect="1"/>
          </p:cNvPicPr>
          <p:nvPr/>
        </p:nvPicPr>
        <p:blipFill>
          <a:blip r:embed="rId1"/>
          <a:srcRect l="0" r="0" t="0" b="0"/>
          <a:stretch/>
        </p:blipFill>
        <p:spPr>
          <a:xfrm>
            <a:off x="0" y="0"/>
            <a:ext cx="9144000" cy="5143500"/>
          </a:xfrm>
          <a:prstGeom prst="rect">
            <a:avLst/>
          </a:prstGeom>
        </p:spPr>
      </p:pic>
      <p:sp>
        <p:nvSpPr>
          <p:cNvPr id="3" name="Shape 0"/>
          <p:cNvSpPr/>
          <p:nvPr/>
        </p:nvSpPr>
        <p:spPr>
          <a:xfrm>
            <a:off x="0" y="4480560"/>
            <a:ext cx="9144000" cy="662940"/>
          </a:xfrm>
          <a:prstGeom prst="rect">
            <a:avLst/>
          </a:prstGeom>
          <a:solidFill>
            <a:srgbClr val="000000">
              <a:alpha val="50000"/>
            </a:srgbClr>
          </a:solidFill>
          <a:ln/>
        </p:spPr>
      </p:sp>
      <p:sp>
        <p:nvSpPr>
          <p:cNvPr id="4" name="Text 1"/>
          <p:cNvSpPr/>
          <p:nvPr/>
        </p:nvSpPr>
        <p:spPr>
          <a:xfrm>
            <a:off x="457200" y="4572000"/>
            <a:ext cx="8229600" cy="365760"/>
          </a:xfrm>
          <a:prstGeom prst="rect">
            <a:avLst/>
          </a:prstGeom>
          <a:noFill/>
          <a:ln/>
        </p:spPr>
        <p:txBody>
          <a:bodyPr wrap="square" lIns="0" tIns="0" rIns="0" bIns="0" rtlCol="0" anchor="ctr"/>
          <a:lstStyle/>
          <a:p>
            <a:pPr indent="0" marL="0">
              <a:buNone/>
            </a:pPr>
            <a:r>
              <a:rPr lang="en-US" sz="800" i="1" dirty="0">
                <a:solidFill>
                  <a:srgbClr val="FFFFFF"/>
                </a:solidFill>
                <a:latin typeface="Arial" pitchFamily="34" charset="0"/>
                <a:ea typeface="Arial" pitchFamily="34" charset="-122"/>
                <a:cs typeface="Arial" pitchFamily="34" charset="-120"/>
              </a:rPr>
              <a:t>Pic: Redox</a:t>
            </a:r>
            <a:endParaRPr lang="en-US" sz="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Image 0" descr="C:\PROJECTS\AI_round_table\presentation_create\3_pdf_brandbook2ppx\media\hardware\1wubhh0.jpeg">    </p:cNvPr>
          <p:cNvPicPr>
            <a:picLocks noChangeAspect="1"/>
          </p:cNvPicPr>
          <p:nvPr/>
        </p:nvPicPr>
        <p:blipFill>
          <a:blip r:embed="rId1"/>
          <a:srcRect l="0" r="0" t="0" b="0"/>
          <a:stretch/>
        </p:blipFill>
        <p:spPr>
          <a:xfrm>
            <a:off x="4114800" y="0"/>
            <a:ext cx="5029200" cy="5143500"/>
          </a:xfrm>
          <a:prstGeom prst="rect">
            <a:avLst/>
          </a:prstGeom>
        </p:spPr>
      </p:pic>
      <p:sp>
        <p:nvSpPr>
          <p:cNvPr id="3" name="Shape 0"/>
          <p:cNvSpPr/>
          <p:nvPr/>
        </p:nvSpPr>
        <p:spPr>
          <a:xfrm>
            <a:off x="4114800" y="0"/>
            <a:ext cx="5029200" cy="5143500"/>
          </a:xfrm>
          <a:prstGeom prst="rect">
            <a:avLst/>
          </a:prstGeom>
          <a:solidFill>
            <a:srgbClr val="FFFFFF">
              <a:alpha val="70000"/>
            </a:srgbClr>
          </a:solidFill>
          <a:ln/>
        </p:spPr>
      </p:sp>
      <p:sp>
        <p:nvSpPr>
          <p:cNvPr id="4" name="Shape 1"/>
          <p:cNvSpPr/>
          <p:nvPr/>
        </p:nvSpPr>
        <p:spPr>
          <a:xfrm>
            <a:off x="0" y="0"/>
            <a:ext cx="4754880" cy="5143500"/>
          </a:xfrm>
          <a:prstGeom prst="rect">
            <a:avLst/>
          </a:prstGeom>
          <a:solidFill>
            <a:srgbClr val="FFFFFF"/>
          </a:solidFill>
          <a:ln/>
        </p:spPr>
      </p:sp>
      <p:sp>
        <p:nvSpPr>
          <p:cNvPr id="5" name="Shape 2"/>
          <p:cNvSpPr/>
          <p:nvPr/>
        </p:nvSpPr>
        <p:spPr>
          <a:xfrm>
            <a:off x="0" y="0"/>
            <a:ext cx="9144000" cy="64008"/>
          </a:xfrm>
          <a:prstGeom prst="rect">
            <a:avLst/>
          </a:prstGeom>
          <a:solidFill>
            <a:srgbClr val="515BA2"/>
          </a:solidFill>
          <a:ln/>
        </p:spPr>
      </p:sp>
      <p:sp>
        <p:nvSpPr>
          <p:cNvPr id="6" name="Text 3"/>
          <p:cNvSpPr/>
          <p:nvPr/>
        </p:nvSpPr>
        <p:spPr>
          <a:xfrm>
            <a:off x="548640" y="365760"/>
            <a:ext cx="3840480" cy="731520"/>
          </a:xfrm>
          <a:prstGeom prst="rect">
            <a:avLst/>
          </a:prstGeom>
          <a:noFill/>
          <a:ln/>
        </p:spPr>
        <p:txBody>
          <a:bodyPr wrap="square" lIns="0" tIns="0" rIns="0" bIns="0" rtlCol="0" anchor="ctr"/>
          <a:lstStyle/>
          <a:p>
            <a:pPr indent="0" marL="0">
              <a:buNone/>
            </a:pPr>
            <a:r>
              <a:rPr lang="en-US" sz="3200" b="1" dirty="0">
                <a:solidFill>
                  <a:srgbClr val="515BA2"/>
                </a:solidFill>
                <a:latin typeface="Century Gothic" pitchFamily="34" charset="0"/>
                <a:ea typeface="Century Gothic" pitchFamily="34" charset="-122"/>
                <a:cs typeface="Century Gothic" pitchFamily="34" charset="-120"/>
              </a:rPr>
              <a:t>MINIMALISM</a:t>
            </a:r>
            <a:endParaRPr lang="en-US" sz="3200" dirty="0"/>
          </a:p>
        </p:txBody>
      </p:sp>
      <p:sp>
        <p:nvSpPr>
          <p:cNvPr id="7" name="Shape 4"/>
          <p:cNvSpPr/>
          <p:nvPr/>
        </p:nvSpPr>
        <p:spPr>
          <a:xfrm>
            <a:off x="548640" y="1143000"/>
            <a:ext cx="1828800" cy="36576"/>
          </a:xfrm>
          <a:prstGeom prst="rect">
            <a:avLst/>
          </a:prstGeom>
          <a:solidFill>
            <a:srgbClr val="ACB317"/>
          </a:solidFill>
          <a:ln/>
        </p:spPr>
      </p:sp>
      <p:sp>
        <p:nvSpPr>
          <p:cNvPr id="8" name="Shape 5"/>
          <p:cNvSpPr/>
          <p:nvPr/>
        </p:nvSpPr>
        <p:spPr>
          <a:xfrm>
            <a:off x="548640" y="1463040"/>
            <a:ext cx="54864" cy="1371600"/>
          </a:xfrm>
          <a:prstGeom prst="rect">
            <a:avLst/>
          </a:prstGeom>
          <a:solidFill>
            <a:srgbClr val="0092D0"/>
          </a:solidFill>
          <a:ln/>
        </p:spPr>
      </p:sp>
      <p:sp>
        <p:nvSpPr>
          <p:cNvPr id="9" name="Text 6"/>
          <p:cNvSpPr/>
          <p:nvPr/>
        </p:nvSpPr>
        <p:spPr>
          <a:xfrm>
            <a:off x="822960" y="1463040"/>
            <a:ext cx="3474720" cy="1371600"/>
          </a:xfrm>
          <a:prstGeom prst="rect">
            <a:avLst/>
          </a:prstGeom>
          <a:noFill/>
          <a:ln/>
        </p:spPr>
        <p:txBody>
          <a:bodyPr wrap="square" lIns="0" tIns="0" rIns="0" bIns="0" rtlCol="0" anchor="t"/>
          <a:lstStyle/>
          <a:p>
            <a:pPr indent="0" marL="0">
              <a:spcAft>
                <a:spcPts val="800"/>
              </a:spcAft>
              <a:buNone/>
            </a:pPr>
            <a:r>
              <a:rPr lang="en-US" sz="1300" i="1" dirty="0">
                <a:solidFill>
                  <a:srgbClr val="596169"/>
                </a:solidFill>
                <a:latin typeface="Arial" pitchFamily="34" charset="0"/>
                <a:ea typeface="Arial" pitchFamily="34" charset="-122"/>
                <a:cs typeface="Arial" pitchFamily="34" charset="-120"/>
              </a:rPr>
              <a:t>"We are moving our keys to the fingers, we're not moving our fingers to the keys"</a:t>
            </a:r>
            <a:endParaRPr lang="en-US" sz="1300" dirty="0"/>
          </a:p>
        </p:txBody>
      </p:sp>
      <p:pic>
        <p:nvPicPr>
          <p:cNvPr id="10"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C:\PROJECTS\AI_round_table\presentation_create\3_pdf_brandbook2ppx\media\hardware\1wubhh0.jpeg">    </p:cNvPr>
          <p:cNvPicPr>
            <a:picLocks noChangeAspect="1"/>
          </p:cNvPicPr>
          <p:nvPr/>
        </p:nvPicPr>
        <p:blipFill>
          <a:blip r:embed="rId1"/>
          <a:srcRect l="0" r="0" t="0" b="0"/>
          <a:stretch/>
        </p:blipFill>
        <p:spPr>
          <a:xfrm>
            <a:off x="0" y="0"/>
            <a:ext cx="9144000" cy="5143500"/>
          </a:xfrm>
          <a:prstGeom prst="rect">
            <a:avLst/>
          </a:prstGeom>
        </p:spPr>
      </p:pic>
      <p:sp>
        <p:nvSpPr>
          <p:cNvPr id="3" name="Shape 0"/>
          <p:cNvSpPr/>
          <p:nvPr/>
        </p:nvSpPr>
        <p:spPr>
          <a:xfrm>
            <a:off x="0" y="4480560"/>
            <a:ext cx="9144000" cy="662940"/>
          </a:xfrm>
          <a:prstGeom prst="rect">
            <a:avLst/>
          </a:prstGeom>
          <a:solidFill>
            <a:srgbClr val="000000">
              <a:alpha val="50000"/>
            </a:srgbClr>
          </a:solidFill>
          <a:ln/>
        </p:spPr>
      </p:sp>
      <p:sp>
        <p:nvSpPr>
          <p:cNvPr id="4" name="Text 1"/>
          <p:cNvSpPr/>
          <p:nvPr/>
        </p:nvSpPr>
        <p:spPr>
          <a:xfrm>
            <a:off x="457200" y="4572000"/>
            <a:ext cx="8229600" cy="365760"/>
          </a:xfrm>
          <a:prstGeom prst="rect">
            <a:avLst/>
          </a:prstGeom>
          <a:noFill/>
          <a:ln/>
        </p:spPr>
        <p:txBody>
          <a:bodyPr wrap="square" lIns="0" tIns="0" rIns="0" bIns="0" rtlCol="0" anchor="ctr"/>
          <a:lstStyle/>
          <a:p>
            <a:pPr indent="0" marL="0">
              <a:buNone/>
            </a:pPr>
            <a:r>
              <a:rPr lang="en-US" sz="800" i="1" dirty="0">
                <a:solidFill>
                  <a:srgbClr val="FFFFFF"/>
                </a:solidFill>
                <a:latin typeface="Arial" pitchFamily="34" charset="0"/>
                <a:ea typeface="Arial" pitchFamily="34" charset="-122"/>
                <a:cs typeface="Arial" pitchFamily="34" charset="-120"/>
              </a:rPr>
              <a:t>Pic: Corne</a:t>
            </a:r>
            <a:endParaRPr lang="en-US" sz="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Image 0" descr="C:\PROJECTS\AI_round_table\presentation_create\3_pdf_brandbook2ppx\media\hardware\skeletyl.png">    </p:cNvPr>
          <p:cNvPicPr>
            <a:picLocks noChangeAspect="1"/>
          </p:cNvPicPr>
          <p:nvPr/>
        </p:nvPicPr>
        <p:blipFill>
          <a:blip r:embed="rId1"/>
          <a:srcRect l="0" r="0" t="0" b="0"/>
          <a:stretch/>
        </p:blipFill>
        <p:spPr>
          <a:xfrm>
            <a:off x="4114800" y="0"/>
            <a:ext cx="5029200" cy="5143500"/>
          </a:xfrm>
          <a:prstGeom prst="rect">
            <a:avLst/>
          </a:prstGeom>
        </p:spPr>
      </p:pic>
      <p:sp>
        <p:nvSpPr>
          <p:cNvPr id="3" name="Shape 0"/>
          <p:cNvSpPr/>
          <p:nvPr/>
        </p:nvSpPr>
        <p:spPr>
          <a:xfrm>
            <a:off x="4114800" y="0"/>
            <a:ext cx="5029200" cy="5143500"/>
          </a:xfrm>
          <a:prstGeom prst="rect">
            <a:avLst/>
          </a:prstGeom>
          <a:solidFill>
            <a:srgbClr val="FFFFFF">
              <a:alpha val="70000"/>
            </a:srgbClr>
          </a:solidFill>
          <a:ln/>
        </p:spPr>
      </p:sp>
      <p:sp>
        <p:nvSpPr>
          <p:cNvPr id="4" name="Shape 1"/>
          <p:cNvSpPr/>
          <p:nvPr/>
        </p:nvSpPr>
        <p:spPr>
          <a:xfrm>
            <a:off x="0" y="0"/>
            <a:ext cx="4754880" cy="5143500"/>
          </a:xfrm>
          <a:prstGeom prst="rect">
            <a:avLst/>
          </a:prstGeom>
          <a:solidFill>
            <a:srgbClr val="FFFFFF"/>
          </a:solidFill>
          <a:ln/>
        </p:spPr>
      </p:sp>
      <p:sp>
        <p:nvSpPr>
          <p:cNvPr id="5" name="Shape 2"/>
          <p:cNvSpPr/>
          <p:nvPr/>
        </p:nvSpPr>
        <p:spPr>
          <a:xfrm>
            <a:off x="0" y="0"/>
            <a:ext cx="9144000" cy="64008"/>
          </a:xfrm>
          <a:prstGeom prst="rect">
            <a:avLst/>
          </a:prstGeom>
          <a:solidFill>
            <a:srgbClr val="515BA2"/>
          </a:solidFill>
          <a:ln/>
        </p:spPr>
      </p:sp>
      <p:sp>
        <p:nvSpPr>
          <p:cNvPr id="6" name="Text 3"/>
          <p:cNvSpPr/>
          <p:nvPr/>
        </p:nvSpPr>
        <p:spPr>
          <a:xfrm>
            <a:off x="548640" y="365760"/>
            <a:ext cx="3840480" cy="640080"/>
          </a:xfrm>
          <a:prstGeom prst="rect">
            <a:avLst/>
          </a:prstGeom>
          <a:noFill/>
          <a:ln/>
        </p:spPr>
        <p:txBody>
          <a:bodyPr wrap="square" lIns="0" tIns="0" rIns="0" bIns="0" rtlCol="0" anchor="ctr"/>
          <a:lstStyle/>
          <a:p>
            <a:pPr indent="0" marL="0">
              <a:buNone/>
            </a:pPr>
            <a:r>
              <a:rPr lang="en-US" sz="2600" b="1" dirty="0">
                <a:solidFill>
                  <a:srgbClr val="515BA2"/>
                </a:solidFill>
                <a:latin typeface="Century Gothic" pitchFamily="34" charset="0"/>
                <a:ea typeface="Century Gothic" pitchFamily="34" charset="-122"/>
                <a:cs typeface="Century Gothic" pitchFamily="34" charset="-120"/>
              </a:rPr>
              <a:t>KEY WELLS AND TENTING</a:t>
            </a:r>
            <a:endParaRPr lang="en-US" sz="2600" dirty="0"/>
          </a:p>
        </p:txBody>
      </p:sp>
      <p:sp>
        <p:nvSpPr>
          <p:cNvPr id="7" name="Shape 4"/>
          <p:cNvSpPr/>
          <p:nvPr/>
        </p:nvSpPr>
        <p:spPr>
          <a:xfrm>
            <a:off x="548640" y="1051560"/>
            <a:ext cx="1828800" cy="36576"/>
          </a:xfrm>
          <a:prstGeom prst="rect">
            <a:avLst/>
          </a:prstGeom>
          <a:solidFill>
            <a:srgbClr val="ACB317"/>
          </a:solidFill>
          <a:ln/>
        </p:spPr>
      </p:sp>
      <p:sp>
        <p:nvSpPr>
          <p:cNvPr id="8" name="Shape 5"/>
          <p:cNvSpPr/>
          <p:nvPr/>
        </p:nvSpPr>
        <p:spPr>
          <a:xfrm>
            <a:off x="548640" y="1371600"/>
            <a:ext cx="45720" cy="1097280"/>
          </a:xfrm>
          <a:prstGeom prst="rect">
            <a:avLst/>
          </a:prstGeom>
          <a:solidFill>
            <a:srgbClr val="0092D0"/>
          </a:solidFill>
          <a:ln/>
        </p:spPr>
      </p:sp>
      <p:sp>
        <p:nvSpPr>
          <p:cNvPr id="9" name="Text 6"/>
          <p:cNvSpPr/>
          <p:nvPr/>
        </p:nvSpPr>
        <p:spPr>
          <a:xfrm>
            <a:off x="822960" y="1371600"/>
            <a:ext cx="3566160" cy="1097280"/>
          </a:xfrm>
          <a:prstGeom prst="rect">
            <a:avLst/>
          </a:prstGeom>
          <a:noFill/>
          <a:ln/>
        </p:spPr>
        <p:txBody>
          <a:bodyPr wrap="square" lIns="0" tIns="0" rIns="0" bIns="0" rtlCol="0" anchor="t"/>
          <a:lstStyle/>
          <a:p>
            <a:pPr indent="0" marL="0">
              <a:buNone/>
            </a:pPr>
            <a:r>
              <a:rPr lang="en-US" sz="1200" i="1" dirty="0">
                <a:solidFill>
                  <a:srgbClr val="596169"/>
                </a:solidFill>
                <a:latin typeface="Arial" pitchFamily="34" charset="0"/>
                <a:ea typeface="Arial" pitchFamily="34" charset="-122"/>
                <a:cs typeface="Arial" pitchFamily="34" charset="-120"/>
              </a:rPr>
              <a:t>"A moderate elevation of the thumb side of the hand dramatically reduces the pressure on the forearm muscles."</a:t>
            </a:r>
            <a:endParaRPr lang="en-US" sz="1200" dirty="0"/>
          </a:p>
        </p:txBody>
      </p:sp>
      <p:sp>
        <p:nvSpPr>
          <p:cNvPr id="10" name="Shape 7"/>
          <p:cNvSpPr/>
          <p:nvPr/>
        </p:nvSpPr>
        <p:spPr>
          <a:xfrm>
            <a:off x="548640" y="2743200"/>
            <a:ext cx="45720" cy="1280160"/>
          </a:xfrm>
          <a:prstGeom prst="rect">
            <a:avLst/>
          </a:prstGeom>
          <a:solidFill>
            <a:srgbClr val="ACB317"/>
          </a:solidFill>
          <a:ln/>
        </p:spPr>
      </p:sp>
      <p:sp>
        <p:nvSpPr>
          <p:cNvPr id="11" name="Text 8"/>
          <p:cNvSpPr/>
          <p:nvPr/>
        </p:nvSpPr>
        <p:spPr>
          <a:xfrm>
            <a:off x="822960" y="2743200"/>
            <a:ext cx="3566160" cy="1280160"/>
          </a:xfrm>
          <a:prstGeom prst="rect">
            <a:avLst/>
          </a:prstGeom>
          <a:noFill/>
          <a:ln/>
        </p:spPr>
        <p:txBody>
          <a:bodyPr wrap="square" lIns="0" tIns="0" rIns="0" bIns="0" rtlCol="0" anchor="t"/>
          <a:lstStyle/>
          <a:p>
            <a:pPr indent="0" marL="0">
              <a:buNone/>
            </a:pPr>
            <a:r>
              <a:rPr lang="en-US" sz="1200" i="1" dirty="0">
                <a:solidFill>
                  <a:srgbClr val="596169"/>
                </a:solidFill>
                <a:latin typeface="Arial" pitchFamily="34" charset="0"/>
                <a:ea typeface="Arial" pitchFamily="34" charset="-122"/>
                <a:cs typeface="Arial" pitchFamily="34" charset="-120"/>
              </a:rPr>
              <a:t>"The concave key wells ensure the keys are reachable and mimic the curve drawn by our fingers."</a:t>
            </a:r>
            <a:endParaRPr lang="en-US" sz="1200" dirty="0"/>
          </a:p>
        </p:txBody>
      </p:sp>
      <p:pic>
        <p:nvPicPr>
          <p:cNvPr id="12"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C:\PROJECTS\AI_round_table\presentation_create\3_pdf_brandbook2ppx\media\hardware\skeletyl.png">    </p:cNvPr>
          <p:cNvPicPr>
            <a:picLocks noChangeAspect="1"/>
          </p:cNvPicPr>
          <p:nvPr/>
        </p:nvPicPr>
        <p:blipFill>
          <a:blip r:embed="rId1"/>
          <a:srcRect l="0" r="0" t="0" b="0"/>
          <a:stretch/>
        </p:blipFill>
        <p:spPr>
          <a:xfrm>
            <a:off x="0" y="0"/>
            <a:ext cx="9144000" cy="5143500"/>
          </a:xfrm>
          <a:prstGeom prst="rect">
            <a:avLst/>
          </a:prstGeom>
        </p:spPr>
      </p:pic>
      <p:sp>
        <p:nvSpPr>
          <p:cNvPr id="3" name="Shape 0"/>
          <p:cNvSpPr/>
          <p:nvPr/>
        </p:nvSpPr>
        <p:spPr>
          <a:xfrm>
            <a:off x="0" y="4480560"/>
            <a:ext cx="9144000" cy="662940"/>
          </a:xfrm>
          <a:prstGeom prst="rect">
            <a:avLst/>
          </a:prstGeom>
          <a:solidFill>
            <a:srgbClr val="000000">
              <a:alpha val="50000"/>
            </a:srgbClr>
          </a:solidFill>
          <a:ln/>
        </p:spPr>
      </p:sp>
      <p:sp>
        <p:nvSpPr>
          <p:cNvPr id="4" name="Text 1"/>
          <p:cNvSpPr/>
          <p:nvPr/>
        </p:nvSpPr>
        <p:spPr>
          <a:xfrm>
            <a:off x="457200" y="4572000"/>
            <a:ext cx="8229600" cy="365760"/>
          </a:xfrm>
          <a:prstGeom prst="rect">
            <a:avLst/>
          </a:prstGeom>
          <a:noFill/>
          <a:ln/>
        </p:spPr>
        <p:txBody>
          <a:bodyPr wrap="square" lIns="0" tIns="0" rIns="0" bIns="0" rtlCol="0" anchor="ctr"/>
          <a:lstStyle/>
          <a:p>
            <a:pPr indent="0" marL="0">
              <a:buNone/>
            </a:pPr>
            <a:r>
              <a:rPr lang="en-US" sz="800" i="1" dirty="0">
                <a:solidFill>
                  <a:srgbClr val="FFFFFF"/>
                </a:solidFill>
                <a:latin typeface="Arial" pitchFamily="34" charset="0"/>
                <a:ea typeface="Arial" pitchFamily="34" charset="-122"/>
                <a:cs typeface="Arial" pitchFamily="34" charset="-120"/>
              </a:rPr>
              <a:t>Pic: Skeletyl</a:t>
            </a:r>
            <a:endParaRPr lang="en-US" sz="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515BA2"/>
        </a:solidFill>
      </p:bgPr>
    </p:bg>
    <p:spTree>
      <p:nvGrpSpPr>
        <p:cNvPr id="1" name=""/>
        <p:cNvGrpSpPr/>
        <p:nvPr/>
      </p:nvGrpSpPr>
      <p:grpSpPr>
        <a:xfrm>
          <a:off x="0" y="0"/>
          <a:ext cx="0" cy="0"/>
          <a:chOff x="0" y="0"/>
          <a:chExt cx="0" cy="0"/>
        </a:xfrm>
      </p:grpSpPr>
      <p:sp>
        <p:nvSpPr>
          <p:cNvPr id="2" name="Shape 0"/>
          <p:cNvSpPr/>
          <p:nvPr/>
        </p:nvSpPr>
        <p:spPr>
          <a:xfrm>
            <a:off x="6858000" y="-914400"/>
            <a:ext cx="3200400" cy="3200400"/>
          </a:xfrm>
          <a:prstGeom prst="ellipse">
            <a:avLst/>
          </a:prstGeom>
          <a:solidFill>
            <a:srgbClr val="BCA36A">
              <a:alpha val="15000"/>
            </a:srgbClr>
          </a:solidFill>
          <a:ln/>
        </p:spPr>
      </p:sp>
      <p:sp>
        <p:nvSpPr>
          <p:cNvPr id="3" name="Shape 1"/>
          <p:cNvSpPr/>
          <p:nvPr/>
        </p:nvSpPr>
        <p:spPr>
          <a:xfrm>
            <a:off x="-457200" y="3657600"/>
            <a:ext cx="1828800" cy="1828800"/>
          </a:xfrm>
          <a:prstGeom prst="ellipse">
            <a:avLst/>
          </a:prstGeom>
          <a:solidFill>
            <a:srgbClr val="ACB317">
              <a:alpha val="15000"/>
            </a:srgbClr>
          </a:solidFill>
          <a:ln/>
        </p:spPr>
      </p:sp>
      <p:sp>
        <p:nvSpPr>
          <p:cNvPr id="4" name="Text 2"/>
          <p:cNvSpPr/>
          <p:nvPr/>
        </p:nvSpPr>
        <p:spPr>
          <a:xfrm>
            <a:off x="731520" y="914400"/>
            <a:ext cx="7315200" cy="914400"/>
          </a:xfrm>
          <a:prstGeom prst="rect">
            <a:avLst/>
          </a:prstGeom>
          <a:noFill/>
          <a:ln/>
        </p:spPr>
        <p:txBody>
          <a:bodyPr wrap="square" lIns="0" tIns="0" rIns="0" bIns="0" rtlCol="0" anchor="ctr"/>
          <a:lstStyle/>
          <a:p>
            <a:pPr indent="0" marL="0">
              <a:buNone/>
            </a:pPr>
            <a:r>
              <a:rPr lang="en-US" sz="7200" b="1" dirty="0">
                <a:solidFill>
                  <a:srgbClr val="FFFFFF"/>
                </a:solidFill>
                <a:latin typeface="Century Gothic" pitchFamily="34" charset="0"/>
                <a:ea typeface="Century Gothic" pitchFamily="34" charset="-122"/>
                <a:cs typeface="Century Gothic" pitchFamily="34" charset="-120"/>
              </a:rPr>
              <a:t>2.</a:t>
            </a:r>
            <a:endParaRPr lang="en-US" sz="7200" dirty="0"/>
          </a:p>
        </p:txBody>
      </p:sp>
      <p:sp>
        <p:nvSpPr>
          <p:cNvPr id="5" name="Text 3"/>
          <p:cNvSpPr/>
          <p:nvPr/>
        </p:nvSpPr>
        <p:spPr>
          <a:xfrm>
            <a:off x="731520" y="2011680"/>
            <a:ext cx="7680960" cy="1371600"/>
          </a:xfrm>
          <a:prstGeom prst="rect">
            <a:avLst/>
          </a:prstGeom>
          <a:noFill/>
          <a:ln/>
        </p:spPr>
        <p:txBody>
          <a:bodyPr wrap="square" lIns="0" tIns="0" rIns="0" bIns="0" rtlCol="0" anchor="ctr"/>
          <a:lstStyle/>
          <a:p>
            <a:pPr indent="0" marL="0">
              <a:buNone/>
            </a:pPr>
            <a:r>
              <a:rPr lang="en-US" sz="4000" b="1" dirty="0">
                <a:solidFill>
                  <a:srgbClr val="FFFFFF"/>
                </a:solidFill>
                <a:latin typeface="Century Gothic" pitchFamily="34" charset="0"/>
                <a:ea typeface="Century Gothic" pitchFamily="34" charset="-122"/>
                <a:cs typeface="Century Gothic" pitchFamily="34" charset="-120"/>
              </a:rPr>
              <a:t>SOFTWARE</a:t>
            </a:r>
            <a:endParaRPr lang="en-US" sz="4000" dirty="0"/>
          </a:p>
        </p:txBody>
      </p:sp>
      <p:pic>
        <p:nvPicPr>
          <p:cNvPr id="6" name="Image 0" descr="C:\PROJECTS\AI_round_table\presentation_create\3_pdf_brandbook2ppx\sanofi_logo_full.png">    </p:cNvPr>
          <p:cNvPicPr>
            <a:picLocks noChangeAspect="1"/>
          </p:cNvPicPr>
          <p:nvPr/>
        </p:nvPicPr>
        <p:blipFill>
          <a:blip r:embed="rId1"/>
          <a:srcRect l="0" r="0" t="0" b="0"/>
          <a:stretch/>
        </p:blipFill>
        <p:spPr>
          <a:xfrm>
            <a:off x="8138160" y="4343400"/>
            <a:ext cx="594360" cy="6400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8046720" cy="64008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KEYBOARD FIRMWARES</a:t>
            </a:r>
            <a:endParaRPr lang="en-US" sz="2800" dirty="0"/>
          </a:p>
        </p:txBody>
      </p:sp>
      <p:sp>
        <p:nvSpPr>
          <p:cNvPr id="4" name="Shape 2"/>
          <p:cNvSpPr/>
          <p:nvPr/>
        </p:nvSpPr>
        <p:spPr>
          <a:xfrm>
            <a:off x="548640" y="960120"/>
            <a:ext cx="1828800" cy="36576"/>
          </a:xfrm>
          <a:prstGeom prst="rect">
            <a:avLst/>
          </a:prstGeom>
          <a:solidFill>
            <a:srgbClr val="ACB317"/>
          </a:solidFill>
          <a:ln/>
        </p:spPr>
      </p:sp>
      <p:sp>
        <p:nvSpPr>
          <p:cNvPr id="5" name="Shape 3"/>
          <p:cNvSpPr/>
          <p:nvPr/>
        </p:nvSpPr>
        <p:spPr>
          <a:xfrm>
            <a:off x="548640" y="1280160"/>
            <a:ext cx="3657600" cy="2560320"/>
          </a:xfrm>
          <a:prstGeom prst="rect">
            <a:avLst/>
          </a:prstGeom>
          <a:solidFill>
            <a:srgbClr val="F1F1F1"/>
          </a:solidFill>
          <a:ln/>
          <a:effectLst>
            <a:outerShdw sx="100000" sy="100000" kx="0" ky="0" algn="bl" rotWithShape="0" blurRad="50800" dist="25400" dir="8100000">
              <a:srgbClr val="000000">
                <a:alpha val="10000"/>
              </a:srgbClr>
            </a:outerShdw>
          </a:effectLst>
        </p:spPr>
      </p:sp>
      <p:sp>
        <p:nvSpPr>
          <p:cNvPr id="6" name="Shape 4"/>
          <p:cNvSpPr/>
          <p:nvPr/>
        </p:nvSpPr>
        <p:spPr>
          <a:xfrm>
            <a:off x="548640" y="1280160"/>
            <a:ext cx="3657600" cy="54864"/>
          </a:xfrm>
          <a:prstGeom prst="rect">
            <a:avLst/>
          </a:prstGeom>
          <a:solidFill>
            <a:srgbClr val="515BA2"/>
          </a:solidFill>
          <a:ln/>
        </p:spPr>
      </p:sp>
      <p:sp>
        <p:nvSpPr>
          <p:cNvPr id="7" name="Text 5"/>
          <p:cNvSpPr/>
          <p:nvPr/>
        </p:nvSpPr>
        <p:spPr>
          <a:xfrm>
            <a:off x="822960" y="1463040"/>
            <a:ext cx="3108960" cy="457200"/>
          </a:xfrm>
          <a:prstGeom prst="rect">
            <a:avLst/>
          </a:prstGeom>
          <a:noFill/>
          <a:ln/>
        </p:spPr>
        <p:txBody>
          <a:bodyPr wrap="square" lIns="0" tIns="0" rIns="0" bIns="0" rtlCol="0" anchor="ctr"/>
          <a:lstStyle/>
          <a:p>
            <a:pPr indent="0" marL="0">
              <a:buNone/>
            </a:pPr>
            <a:r>
              <a:rPr lang="en-US" sz="2000" b="1" dirty="0">
                <a:solidFill>
                  <a:srgbClr val="515BA2"/>
                </a:solidFill>
                <a:latin typeface="Century Gothic" pitchFamily="34" charset="0"/>
                <a:ea typeface="Century Gothic" pitchFamily="34" charset="-122"/>
                <a:cs typeface="Century Gothic" pitchFamily="34" charset="-120"/>
              </a:rPr>
              <a:t>QMK</a:t>
            </a:r>
            <a:endParaRPr lang="en-US" sz="2000" dirty="0"/>
          </a:p>
        </p:txBody>
      </p:sp>
      <p:sp>
        <p:nvSpPr>
          <p:cNvPr id="8" name="Text 6"/>
          <p:cNvSpPr/>
          <p:nvPr/>
        </p:nvSpPr>
        <p:spPr>
          <a:xfrm>
            <a:off x="822960" y="2011680"/>
            <a:ext cx="3108960" cy="1645920"/>
          </a:xfrm>
          <a:prstGeom prst="rect">
            <a:avLst/>
          </a:prstGeom>
          <a:noFill/>
          <a:ln/>
        </p:spPr>
        <p:txBody>
          <a:bodyPr wrap="square" lIns="0" tIns="0" rIns="0" bIns="0" rtlCol="0" anchor="t"/>
          <a:lstStyle/>
          <a:p>
            <a:pPr indent="0" marL="0">
              <a:buNone/>
            </a:pPr>
            <a:r>
              <a:rPr lang="en-US" sz="1100" dirty="0">
                <a:solidFill>
                  <a:srgbClr val="596169"/>
                </a:solidFill>
                <a:latin typeface="Arial" pitchFamily="34" charset="0"/>
                <a:ea typeface="Arial" pitchFamily="34" charset="-122"/>
                <a:cs typeface="Arial" pitchFamily="34" charset="-120"/>
              </a:rPr>
              <a:t>(Quantum Mechanical Keyboard) Firmware is an open source (GPL-2.0) community centered around developing computer input devices. The community encompasses all sorts of input devices, such as keyboards, mice, and MIDI devices.</a:t>
            </a:r>
            <a:endParaRPr lang="en-US" sz="1100" dirty="0"/>
          </a:p>
        </p:txBody>
      </p:sp>
      <p:sp>
        <p:nvSpPr>
          <p:cNvPr id="9" name="Shape 7"/>
          <p:cNvSpPr/>
          <p:nvPr/>
        </p:nvSpPr>
        <p:spPr>
          <a:xfrm>
            <a:off x="4754880" y="1280160"/>
            <a:ext cx="3840480" cy="2560320"/>
          </a:xfrm>
          <a:prstGeom prst="rect">
            <a:avLst/>
          </a:prstGeom>
          <a:solidFill>
            <a:srgbClr val="F1F1F1"/>
          </a:solidFill>
          <a:ln/>
          <a:effectLst>
            <a:outerShdw sx="100000" sy="100000" kx="0" ky="0" algn="bl" rotWithShape="0" blurRad="50800" dist="25400" dir="8100000">
              <a:srgbClr val="000000">
                <a:alpha val="10000"/>
              </a:srgbClr>
            </a:outerShdw>
          </a:effectLst>
        </p:spPr>
      </p:sp>
      <p:sp>
        <p:nvSpPr>
          <p:cNvPr id="10" name="Shape 8"/>
          <p:cNvSpPr/>
          <p:nvPr/>
        </p:nvSpPr>
        <p:spPr>
          <a:xfrm>
            <a:off x="4754880" y="1280160"/>
            <a:ext cx="3840480" cy="54864"/>
          </a:xfrm>
          <a:prstGeom prst="rect">
            <a:avLst/>
          </a:prstGeom>
          <a:solidFill>
            <a:srgbClr val="ACB317"/>
          </a:solidFill>
          <a:ln/>
        </p:spPr>
      </p:sp>
      <p:sp>
        <p:nvSpPr>
          <p:cNvPr id="11" name="Text 9"/>
          <p:cNvSpPr/>
          <p:nvPr/>
        </p:nvSpPr>
        <p:spPr>
          <a:xfrm>
            <a:off x="5029200" y="1463040"/>
            <a:ext cx="3291840" cy="457200"/>
          </a:xfrm>
          <a:prstGeom prst="rect">
            <a:avLst/>
          </a:prstGeom>
          <a:noFill/>
          <a:ln/>
        </p:spPr>
        <p:txBody>
          <a:bodyPr wrap="square" lIns="0" tIns="0" rIns="0" bIns="0" rtlCol="0" anchor="ctr"/>
          <a:lstStyle/>
          <a:p>
            <a:pPr indent="0" marL="0">
              <a:buNone/>
            </a:pPr>
            <a:r>
              <a:rPr lang="en-US" sz="2000" b="1" dirty="0">
                <a:solidFill>
                  <a:srgbClr val="515BA2"/>
                </a:solidFill>
                <a:latin typeface="Century Gothic" pitchFamily="34" charset="0"/>
                <a:ea typeface="Century Gothic" pitchFamily="34" charset="-122"/>
                <a:cs typeface="Century Gothic" pitchFamily="34" charset="-120"/>
              </a:rPr>
              <a:t>ZMK</a:t>
            </a:r>
            <a:endParaRPr lang="en-US" sz="2000" dirty="0"/>
          </a:p>
        </p:txBody>
      </p:sp>
      <p:sp>
        <p:nvSpPr>
          <p:cNvPr id="12" name="Text 10"/>
          <p:cNvSpPr/>
          <p:nvPr/>
        </p:nvSpPr>
        <p:spPr>
          <a:xfrm>
            <a:off x="5029200" y="2011680"/>
            <a:ext cx="3291840" cy="1645920"/>
          </a:xfrm>
          <a:prstGeom prst="rect">
            <a:avLst/>
          </a:prstGeom>
          <a:noFill/>
          <a:ln/>
        </p:spPr>
        <p:txBody>
          <a:bodyPr wrap="square" lIns="0" tIns="0" rIns="0" bIns="0" rtlCol="0" anchor="t"/>
          <a:lstStyle/>
          <a:p>
            <a:pPr indent="0" marL="0">
              <a:buNone/>
            </a:pPr>
            <a:r>
              <a:rPr lang="en-US" sz="1100" dirty="0">
                <a:solidFill>
                  <a:srgbClr val="596169"/>
                </a:solidFill>
                <a:latin typeface="Arial" pitchFamily="34" charset="0"/>
                <a:ea typeface="Arial" pitchFamily="34" charset="-122"/>
                <a:cs typeface="Arial" pitchFamily="34" charset="-120"/>
              </a:rPr>
              <a:t>(Zephyr™ Mechanical Keyboard) Firmware is an open source (MIT) keyboard firmware built on the Zephyr™ Project Real Time Operating System (RTOS). ZMK's goal is to provide a modern, wireless, and powerful firmware free of licensing issues.</a:t>
            </a:r>
            <a:endParaRPr lang="en-US" sz="1100" dirty="0"/>
          </a:p>
        </p:txBody>
      </p:sp>
      <p:pic>
        <p:nvPicPr>
          <p:cNvPr id="13" name="Image 0" descr="C:\PROJECTS\AI_round_table\presentation_create\3_pdf_brandbook2ppx\sanofi_logo_full.png">    </p:cNvPr>
          <p:cNvPicPr>
            <a:picLocks noChangeAspect="1"/>
          </p:cNvPicPr>
          <p:nvPr/>
        </p:nvPicPr>
        <p:blipFill>
          <a:blip r:embed="rId1"/>
          <a:srcRect l="0" r="0" t="0" b="0"/>
          <a:stretch/>
        </p:blipFill>
        <p:spPr>
          <a:xfrm>
            <a:off x="8275320" y="4434840"/>
            <a:ext cx="502920"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4114800" cy="640080"/>
          </a:xfrm>
          <a:prstGeom prst="rect">
            <a:avLst/>
          </a:prstGeom>
          <a:noFill/>
          <a:ln/>
        </p:spPr>
        <p:txBody>
          <a:bodyPr wrap="square" lIns="0" tIns="0" rIns="0" bIns="0" rtlCol="0" anchor="ctr"/>
          <a:lstStyle/>
          <a:p>
            <a:pPr indent="0" marL="0">
              <a:buNone/>
            </a:pPr>
            <a:r>
              <a:rPr lang="en-US" sz="2400" b="1" dirty="0">
                <a:solidFill>
                  <a:srgbClr val="515BA2"/>
                </a:solidFill>
                <a:latin typeface="Century Gothic" pitchFamily="34" charset="0"/>
                <a:ea typeface="Century Gothic" pitchFamily="34" charset="-122"/>
                <a:cs typeface="Century Gothic" pitchFamily="34" charset="-120"/>
              </a:rPr>
              <a:t>WHO AM I?</a:t>
            </a:r>
            <a:endParaRPr lang="en-US" sz="2400" dirty="0"/>
          </a:p>
        </p:txBody>
      </p:sp>
      <p:sp>
        <p:nvSpPr>
          <p:cNvPr id="4" name="Shape 2"/>
          <p:cNvSpPr/>
          <p:nvPr/>
        </p:nvSpPr>
        <p:spPr>
          <a:xfrm>
            <a:off x="548640" y="960120"/>
            <a:ext cx="1371600" cy="36576"/>
          </a:xfrm>
          <a:prstGeom prst="rect">
            <a:avLst/>
          </a:prstGeom>
          <a:solidFill>
            <a:srgbClr val="ACB317"/>
          </a:solidFill>
          <a:ln/>
        </p:spPr>
      </p:sp>
      <p:sp>
        <p:nvSpPr>
          <p:cNvPr id="5" name="Text 3"/>
          <p:cNvSpPr/>
          <p:nvPr/>
        </p:nvSpPr>
        <p:spPr>
          <a:xfrm>
            <a:off x="548640" y="1188720"/>
            <a:ext cx="3840480" cy="3200400"/>
          </a:xfrm>
          <a:prstGeom prst="rect">
            <a:avLst/>
          </a:prstGeom>
          <a:noFill/>
          <a:ln/>
        </p:spPr>
        <p:txBody>
          <a:bodyPr wrap="square" lIns="0" tIns="0" rIns="0" bIns="0" rtlCol="0" anchor="t"/>
          <a:lstStyle/>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Master degree in EE</a:t>
            </a:r>
            <a:endParaRPr lang="en-US" sz="1300" dirty="0"/>
          </a:p>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Work as SWE @ Eurotech</a:t>
            </a:r>
            <a:endParaRPr lang="en-US" sz="1300" dirty="0"/>
          </a:p>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Mechanical keyboard enthusiast and maker</a:t>
            </a:r>
            <a:endParaRPr lang="en-US" sz="1300" dirty="0"/>
          </a:p>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Designed the Redox Keyboard and the Yampad</a:t>
            </a:r>
            <a:endParaRPr lang="en-US" sz="1300" dirty="0"/>
          </a:p>
        </p:txBody>
      </p:sp>
      <p:sp>
        <p:nvSpPr>
          <p:cNvPr id="6" name="Shape 4"/>
          <p:cNvSpPr/>
          <p:nvPr/>
        </p:nvSpPr>
        <p:spPr>
          <a:xfrm>
            <a:off x="5029200" y="0"/>
            <a:ext cx="4114800" cy="5143500"/>
          </a:xfrm>
          <a:prstGeom prst="rect">
            <a:avLst/>
          </a:prstGeom>
          <a:solidFill>
            <a:srgbClr val="F1F1F1"/>
          </a:solidFill>
          <a:ln/>
        </p:spPr>
      </p:sp>
      <p:pic>
        <p:nvPicPr>
          <p:cNvPr id="7" name="Image 0" descr="C:\PROJECTS\AI_round_table\presentation_create\3_pdf_brandbook2ppx\media\yampad.jpg">    </p:cNvPr>
          <p:cNvPicPr>
            <a:picLocks noChangeAspect="1"/>
          </p:cNvPicPr>
          <p:nvPr/>
        </p:nvPicPr>
        <p:blipFill>
          <a:blip r:embed="rId1"/>
          <a:srcRect l="0" r="0" t="0" b="0"/>
          <a:stretch/>
        </p:blipFill>
        <p:spPr>
          <a:xfrm>
            <a:off x="5166360" y="274320"/>
            <a:ext cx="3840480" cy="4572000"/>
          </a:xfrm>
          <a:prstGeom prst="rect">
            <a:avLst/>
          </a:prstGeom>
        </p:spPr>
      </p:pic>
      <p:pic>
        <p:nvPicPr>
          <p:cNvPr id="8"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1F1F1"/>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8046720" cy="457200"/>
          </a:xfrm>
          <a:prstGeom prst="rect">
            <a:avLst/>
          </a:prstGeom>
          <a:noFill/>
          <a:ln/>
        </p:spPr>
        <p:txBody>
          <a:bodyPr wrap="square" lIns="0" tIns="0" rIns="0" bIns="0" rtlCol="0" anchor="ctr"/>
          <a:lstStyle/>
          <a:p>
            <a:pPr indent="0" marL="0">
              <a:buNone/>
            </a:pPr>
            <a:r>
              <a:rPr lang="en-US" sz="2000" dirty="0">
                <a:solidFill>
                  <a:srgbClr val="626A99"/>
                </a:solidFill>
                <a:latin typeface="Century Gothic" pitchFamily="34" charset="0"/>
                <a:ea typeface="Century Gothic" pitchFamily="34" charset="-122"/>
                <a:cs typeface="Century Gothic" pitchFamily="34" charset="-120"/>
              </a:rPr>
              <a:t>KEYBOARD FIRMWARES</a:t>
            </a:r>
            <a:endParaRPr lang="en-US" sz="2000" dirty="0"/>
          </a:p>
        </p:txBody>
      </p:sp>
      <p:sp>
        <p:nvSpPr>
          <p:cNvPr id="4" name="Text 2"/>
          <p:cNvSpPr/>
          <p:nvPr/>
        </p:nvSpPr>
        <p:spPr>
          <a:xfrm>
            <a:off x="1371600" y="1371600"/>
            <a:ext cx="6400800" cy="2286000"/>
          </a:xfrm>
          <a:prstGeom prst="rect">
            <a:avLst/>
          </a:prstGeom>
          <a:noFill/>
          <a:ln/>
        </p:spPr>
        <p:txBody>
          <a:bodyPr wrap="square" lIns="0" tIns="0" rIns="0" bIns="0" rtlCol="0" anchor="ctr"/>
          <a:lstStyle/>
          <a:p>
            <a:pPr algn="ctr" indent="0" marL="0">
              <a:buNone/>
            </a:pPr>
            <a:r>
              <a:rPr lang="en-US" sz="6000" b="1" dirty="0">
                <a:solidFill>
                  <a:srgbClr val="515BA2"/>
                </a:solidFill>
                <a:latin typeface="Century Gothic" pitchFamily="34" charset="0"/>
                <a:ea typeface="Century Gothic" pitchFamily="34" charset="-122"/>
                <a:cs typeface="Century Gothic" pitchFamily="34" charset="-120"/>
              </a:rPr>
              <a:t>FEATURES</a:t>
            </a:r>
            <a:endParaRPr lang="en-US" sz="6000" dirty="0"/>
          </a:p>
        </p:txBody>
      </p:sp>
      <p:pic>
        <p:nvPicPr>
          <p:cNvPr id="5" name="Image 0" descr="C:\PROJECTS\AI_round_table\presentation_create\3_pdf_brandbook2ppx\sanofi_logo_full.png">    </p:cNvPr>
          <p:cNvPicPr>
            <a:picLocks noChangeAspect="1"/>
          </p:cNvPicPr>
          <p:nvPr/>
        </p:nvPicPr>
        <p:blipFill>
          <a:blip r:embed="rId1"/>
          <a:srcRect l="0" r="0" t="0" b="0"/>
          <a:stretch/>
        </p:blipFill>
        <p:spPr>
          <a:xfrm>
            <a:off x="8275320" y="4434840"/>
            <a:ext cx="502920"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5029200" cy="64008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LAYERS</a:t>
            </a:r>
            <a:endParaRPr lang="en-US" sz="2800" dirty="0"/>
          </a:p>
        </p:txBody>
      </p:sp>
      <p:sp>
        <p:nvSpPr>
          <p:cNvPr id="4" name="Shape 2"/>
          <p:cNvSpPr/>
          <p:nvPr/>
        </p:nvSpPr>
        <p:spPr>
          <a:xfrm>
            <a:off x="548640" y="960120"/>
            <a:ext cx="1371600" cy="36576"/>
          </a:xfrm>
          <a:prstGeom prst="rect">
            <a:avLst/>
          </a:prstGeom>
          <a:solidFill>
            <a:srgbClr val="ACB317"/>
          </a:solidFill>
          <a:ln/>
        </p:spPr>
      </p:sp>
      <p:sp>
        <p:nvSpPr>
          <p:cNvPr id="5" name="Shape 3"/>
          <p:cNvSpPr/>
          <p:nvPr/>
        </p:nvSpPr>
        <p:spPr>
          <a:xfrm>
            <a:off x="548640" y="1188720"/>
            <a:ext cx="45720" cy="1097280"/>
          </a:xfrm>
          <a:prstGeom prst="rect">
            <a:avLst/>
          </a:prstGeom>
          <a:solidFill>
            <a:srgbClr val="0092D0"/>
          </a:solidFill>
          <a:ln/>
        </p:spPr>
      </p:sp>
      <p:sp>
        <p:nvSpPr>
          <p:cNvPr id="6" name="Text 4"/>
          <p:cNvSpPr/>
          <p:nvPr/>
        </p:nvSpPr>
        <p:spPr>
          <a:xfrm>
            <a:off x="822960" y="1188720"/>
            <a:ext cx="4754880" cy="1097280"/>
          </a:xfrm>
          <a:prstGeom prst="rect">
            <a:avLst/>
          </a:prstGeom>
          <a:noFill/>
          <a:ln/>
        </p:spPr>
        <p:txBody>
          <a:bodyPr wrap="square" lIns="0" tIns="0" rIns="0" bIns="0" rtlCol="0" anchor="t"/>
          <a:lstStyle/>
          <a:p>
            <a:pPr indent="0" marL="0">
              <a:spcAft>
                <a:spcPts val="600"/>
              </a:spcAft>
              <a:buNone/>
            </a:pPr>
            <a:r>
              <a:rPr lang="en-US" sz="1200" i="1" dirty="0">
                <a:solidFill>
                  <a:srgbClr val="596169"/>
                </a:solidFill>
                <a:latin typeface="Arial" pitchFamily="34" charset="0"/>
                <a:ea typeface="Arial" pitchFamily="34" charset="-122"/>
                <a:cs typeface="Arial" pitchFamily="34" charset="-120"/>
              </a:rPr>
              <a:t>... this amounts to a function key that allows for different keys, much like what you would see on a laptop or tablet keyboard.</a:t>
            </a:r>
            <a:endParaRPr lang="en-US" sz="1200" dirty="0"/>
          </a:p>
        </p:txBody>
      </p:sp>
      <p:sp>
        <p:nvSpPr>
          <p:cNvPr id="7" name="Text 5"/>
          <p:cNvSpPr/>
          <p:nvPr/>
        </p:nvSpPr>
        <p:spPr>
          <a:xfrm>
            <a:off x="548640" y="2560320"/>
            <a:ext cx="5029200" cy="731520"/>
          </a:xfrm>
          <a:prstGeom prst="rect">
            <a:avLst/>
          </a:prstGeom>
          <a:noFill/>
          <a:ln/>
        </p:spPr>
        <p:txBody>
          <a:bodyPr wrap="square" lIns="0" tIns="0" rIns="0" bIns="0" rtlCol="0" anchor="t"/>
          <a:lstStyle/>
          <a:p>
            <a:pPr indent="0" marL="0">
              <a:buNone/>
            </a:pPr>
            <a:r>
              <a:rPr lang="en-US" sz="900" dirty="0">
                <a:solidFill>
                  <a:srgbClr val="0092D0"/>
                </a:solidFill>
                <a:latin typeface="Arial" pitchFamily="34" charset="0"/>
                <a:ea typeface="Arial" pitchFamily="34" charset="-122"/>
                <a:cs typeface="Arial" pitchFamily="34" charset="-120"/>
              </a:rPr>
              <a:t>QMK: https://docs.qmk.fm/#/feature_layers</a:t>
            </a:r>
            <a:endParaRPr lang="en-US" sz="900" dirty="0"/>
          </a:p>
          <a:p>
            <a:pPr indent="0" marL="0">
              <a:buNone/>
            </a:pPr>
            <a:r>
              <a:rPr lang="en-US" sz="900" dirty="0">
                <a:solidFill>
                  <a:srgbClr val="0092D0"/>
                </a:solidFill>
                <a:latin typeface="Arial" pitchFamily="34" charset="0"/>
                <a:ea typeface="Arial" pitchFamily="34" charset="-122"/>
                <a:cs typeface="Arial" pitchFamily="34" charset="-120"/>
              </a:rPr>
              <a:t>ZMK: https://zmk.dev/docs/behaviors/layers</a:t>
            </a:r>
            <a:endParaRPr lang="en-US" sz="900" dirty="0"/>
          </a:p>
        </p:txBody>
      </p:sp>
      <p:sp>
        <p:nvSpPr>
          <p:cNvPr id="8" name="Shape 6"/>
          <p:cNvSpPr/>
          <p:nvPr/>
        </p:nvSpPr>
        <p:spPr>
          <a:xfrm>
            <a:off x="6035040" y="274320"/>
            <a:ext cx="2926080" cy="4572000"/>
          </a:xfrm>
          <a:prstGeom prst="rect">
            <a:avLst/>
          </a:prstGeom>
          <a:solidFill>
            <a:srgbClr val="F1F1F1"/>
          </a:solidFill>
          <a:ln/>
        </p:spPr>
      </p:sp>
      <p:pic>
        <p:nvPicPr>
          <p:cNvPr id="9" name="Image 0" descr="C:\PROJECTS\AI_round_table\presentation_create\3_pdf_brandbook2ppx\media\firmware\layer.gif">    </p:cNvPr>
          <p:cNvPicPr>
            <a:picLocks noChangeAspect="1"/>
          </p:cNvPicPr>
          <p:nvPr/>
        </p:nvPicPr>
        <p:blipFill>
          <a:blip r:embed="rId1"/>
          <a:srcRect l="0" r="0" t="0" b="0"/>
          <a:stretch/>
        </p:blipFill>
        <p:spPr>
          <a:xfrm>
            <a:off x="6217920" y="548640"/>
            <a:ext cx="2560320" cy="4023360"/>
          </a:xfrm>
          <a:prstGeom prst="rect">
            <a:avLst/>
          </a:prstGeom>
        </p:spPr>
      </p:pic>
      <p:pic>
        <p:nvPicPr>
          <p:cNvPr id="10"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5029200" cy="64008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HOLD-TAP</a:t>
            </a:r>
            <a:endParaRPr lang="en-US" sz="2800" dirty="0"/>
          </a:p>
        </p:txBody>
      </p:sp>
      <p:sp>
        <p:nvSpPr>
          <p:cNvPr id="4" name="Shape 2"/>
          <p:cNvSpPr/>
          <p:nvPr/>
        </p:nvSpPr>
        <p:spPr>
          <a:xfrm>
            <a:off x="548640" y="960120"/>
            <a:ext cx="1371600" cy="36576"/>
          </a:xfrm>
          <a:prstGeom prst="rect">
            <a:avLst/>
          </a:prstGeom>
          <a:solidFill>
            <a:srgbClr val="ACB317"/>
          </a:solidFill>
          <a:ln/>
        </p:spPr>
      </p:sp>
      <p:sp>
        <p:nvSpPr>
          <p:cNvPr id="5" name="Shape 3"/>
          <p:cNvSpPr/>
          <p:nvPr/>
        </p:nvSpPr>
        <p:spPr>
          <a:xfrm>
            <a:off x="548640" y="1188720"/>
            <a:ext cx="45720" cy="1097280"/>
          </a:xfrm>
          <a:prstGeom prst="rect">
            <a:avLst/>
          </a:prstGeom>
          <a:solidFill>
            <a:srgbClr val="0092D0"/>
          </a:solidFill>
          <a:ln/>
        </p:spPr>
      </p:sp>
      <p:sp>
        <p:nvSpPr>
          <p:cNvPr id="6" name="Text 4"/>
          <p:cNvSpPr/>
          <p:nvPr/>
        </p:nvSpPr>
        <p:spPr>
          <a:xfrm>
            <a:off x="822960" y="1188720"/>
            <a:ext cx="4754880" cy="1097280"/>
          </a:xfrm>
          <a:prstGeom prst="rect">
            <a:avLst/>
          </a:prstGeom>
          <a:noFill/>
          <a:ln/>
        </p:spPr>
        <p:txBody>
          <a:bodyPr wrap="square" lIns="0" tIns="0" rIns="0" bIns="0" rtlCol="0" anchor="t"/>
          <a:lstStyle/>
          <a:p>
            <a:pPr indent="0" marL="0">
              <a:spcAft>
                <a:spcPts val="600"/>
              </a:spcAft>
              <a:buNone/>
            </a:pPr>
            <a:r>
              <a:rPr lang="en-US" sz="1200" i="1" dirty="0">
                <a:solidFill>
                  <a:srgbClr val="596169"/>
                </a:solidFill>
                <a:latin typeface="Arial" pitchFamily="34" charset="0"/>
                <a:ea typeface="Arial" pitchFamily="34" charset="-122"/>
                <a:cs typeface="Arial" pitchFamily="34" charset="-120"/>
              </a:rPr>
              <a:t>The hold-tap key will output the 'hold' behavior if it's held for a while, and output the 'tap' behavior when it's tapped quickly.</a:t>
            </a:r>
            <a:endParaRPr lang="en-US" sz="1200" dirty="0"/>
          </a:p>
        </p:txBody>
      </p:sp>
      <p:sp>
        <p:nvSpPr>
          <p:cNvPr id="7" name="Text 5"/>
          <p:cNvSpPr/>
          <p:nvPr/>
        </p:nvSpPr>
        <p:spPr>
          <a:xfrm>
            <a:off x="548640" y="2560320"/>
            <a:ext cx="5029200" cy="731520"/>
          </a:xfrm>
          <a:prstGeom prst="rect">
            <a:avLst/>
          </a:prstGeom>
          <a:noFill/>
          <a:ln/>
        </p:spPr>
        <p:txBody>
          <a:bodyPr wrap="square" lIns="0" tIns="0" rIns="0" bIns="0" rtlCol="0" anchor="t"/>
          <a:lstStyle/>
          <a:p>
            <a:pPr indent="0" marL="0">
              <a:buNone/>
            </a:pPr>
            <a:r>
              <a:rPr lang="en-US" sz="900" dirty="0">
                <a:solidFill>
                  <a:srgbClr val="0092D0"/>
                </a:solidFill>
                <a:latin typeface="Arial" pitchFamily="34" charset="0"/>
                <a:ea typeface="Arial" pitchFamily="34" charset="-122"/>
                <a:cs typeface="Arial" pitchFamily="34" charset="-120"/>
              </a:rPr>
              <a:t>QMK: https://docs.qmk.fm/#/tap_hold</a:t>
            </a:r>
            <a:endParaRPr lang="en-US" sz="900" dirty="0"/>
          </a:p>
          <a:p>
            <a:pPr indent="0" marL="0">
              <a:buNone/>
            </a:pPr>
            <a:r>
              <a:rPr lang="en-US" sz="900" dirty="0">
                <a:solidFill>
                  <a:srgbClr val="0092D0"/>
                </a:solidFill>
                <a:latin typeface="Arial" pitchFamily="34" charset="0"/>
                <a:ea typeface="Arial" pitchFamily="34" charset="-122"/>
                <a:cs typeface="Arial" pitchFamily="34" charset="-120"/>
              </a:rPr>
              <a:t>ZMK: https://zmk.dev/docs/behaviors/hold-tap</a:t>
            </a:r>
            <a:endParaRPr lang="en-US" sz="900" dirty="0"/>
          </a:p>
        </p:txBody>
      </p:sp>
      <p:sp>
        <p:nvSpPr>
          <p:cNvPr id="8" name="Shape 6"/>
          <p:cNvSpPr/>
          <p:nvPr/>
        </p:nvSpPr>
        <p:spPr>
          <a:xfrm>
            <a:off x="6035040" y="274320"/>
            <a:ext cx="2926080" cy="4572000"/>
          </a:xfrm>
          <a:prstGeom prst="rect">
            <a:avLst/>
          </a:prstGeom>
          <a:solidFill>
            <a:srgbClr val="F1F1F1"/>
          </a:solidFill>
          <a:ln/>
        </p:spPr>
      </p:sp>
      <p:pic>
        <p:nvPicPr>
          <p:cNvPr id="9" name="Image 0" descr="C:\PROJECTS\AI_round_table\presentation_create\3_pdf_brandbook2ppx\media\firmware\holdtap.gif">    </p:cNvPr>
          <p:cNvPicPr>
            <a:picLocks noChangeAspect="1"/>
          </p:cNvPicPr>
          <p:nvPr/>
        </p:nvPicPr>
        <p:blipFill>
          <a:blip r:embed="rId1"/>
          <a:srcRect l="0" r="0" t="0" b="0"/>
          <a:stretch/>
        </p:blipFill>
        <p:spPr>
          <a:xfrm>
            <a:off x="6217920" y="548640"/>
            <a:ext cx="2560320" cy="4023360"/>
          </a:xfrm>
          <a:prstGeom prst="rect">
            <a:avLst/>
          </a:prstGeom>
        </p:spPr>
      </p:pic>
      <p:pic>
        <p:nvPicPr>
          <p:cNvPr id="10"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5029200" cy="64008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MOD-TAP</a:t>
            </a:r>
            <a:endParaRPr lang="en-US" sz="2800" dirty="0"/>
          </a:p>
        </p:txBody>
      </p:sp>
      <p:sp>
        <p:nvSpPr>
          <p:cNvPr id="4" name="Shape 2"/>
          <p:cNvSpPr/>
          <p:nvPr/>
        </p:nvSpPr>
        <p:spPr>
          <a:xfrm>
            <a:off x="548640" y="960120"/>
            <a:ext cx="1371600" cy="36576"/>
          </a:xfrm>
          <a:prstGeom prst="rect">
            <a:avLst/>
          </a:prstGeom>
          <a:solidFill>
            <a:srgbClr val="ACB317"/>
          </a:solidFill>
          <a:ln/>
        </p:spPr>
      </p:sp>
      <p:sp>
        <p:nvSpPr>
          <p:cNvPr id="5" name="Shape 3"/>
          <p:cNvSpPr/>
          <p:nvPr/>
        </p:nvSpPr>
        <p:spPr>
          <a:xfrm>
            <a:off x="548640" y="1188720"/>
            <a:ext cx="45720" cy="1097280"/>
          </a:xfrm>
          <a:prstGeom prst="rect">
            <a:avLst/>
          </a:prstGeom>
          <a:solidFill>
            <a:srgbClr val="0092D0"/>
          </a:solidFill>
          <a:ln/>
        </p:spPr>
      </p:sp>
      <p:sp>
        <p:nvSpPr>
          <p:cNvPr id="6" name="Text 4"/>
          <p:cNvSpPr/>
          <p:nvPr/>
        </p:nvSpPr>
        <p:spPr>
          <a:xfrm>
            <a:off x="822960" y="1188720"/>
            <a:ext cx="4754880" cy="1097280"/>
          </a:xfrm>
          <a:prstGeom prst="rect">
            <a:avLst/>
          </a:prstGeom>
          <a:noFill/>
          <a:ln/>
        </p:spPr>
        <p:txBody>
          <a:bodyPr wrap="square" lIns="0" tIns="0" rIns="0" bIns="0" rtlCol="0" anchor="t"/>
          <a:lstStyle/>
          <a:p>
            <a:pPr indent="0" marL="0">
              <a:spcAft>
                <a:spcPts val="600"/>
              </a:spcAft>
              <a:buNone/>
            </a:pPr>
            <a:r>
              <a:rPr lang="en-US" sz="1200" i="1" dirty="0">
                <a:solidFill>
                  <a:srgbClr val="596169"/>
                </a:solidFill>
                <a:latin typeface="Arial" pitchFamily="34" charset="0"/>
                <a:ea typeface="Arial" pitchFamily="34" charset="-122"/>
                <a:cs typeface="Arial" pitchFamily="34" charset="-120"/>
              </a:rPr>
              <a:t>The Mod-Tap behavior either acts as a held modifier, or as a tapped keycode.</a:t>
            </a:r>
            <a:endParaRPr lang="en-US" sz="1200" dirty="0"/>
          </a:p>
        </p:txBody>
      </p:sp>
      <p:sp>
        <p:nvSpPr>
          <p:cNvPr id="7" name="Text 5"/>
          <p:cNvSpPr/>
          <p:nvPr/>
        </p:nvSpPr>
        <p:spPr>
          <a:xfrm>
            <a:off x="548640" y="2560320"/>
            <a:ext cx="5029200" cy="731520"/>
          </a:xfrm>
          <a:prstGeom prst="rect">
            <a:avLst/>
          </a:prstGeom>
          <a:noFill/>
          <a:ln/>
        </p:spPr>
        <p:txBody>
          <a:bodyPr wrap="square" lIns="0" tIns="0" rIns="0" bIns="0" rtlCol="0" anchor="t"/>
          <a:lstStyle/>
          <a:p>
            <a:pPr indent="0" marL="0">
              <a:buNone/>
            </a:pPr>
            <a:r>
              <a:rPr lang="en-US" sz="900" dirty="0">
                <a:solidFill>
                  <a:srgbClr val="0092D0"/>
                </a:solidFill>
                <a:latin typeface="Arial" pitchFamily="34" charset="0"/>
                <a:ea typeface="Arial" pitchFamily="34" charset="-122"/>
                <a:cs typeface="Arial" pitchFamily="34" charset="-120"/>
              </a:rPr>
              <a:t>QMK: https://docs.qmk.fm/#/mod_tap</a:t>
            </a:r>
            <a:endParaRPr lang="en-US" sz="900" dirty="0"/>
          </a:p>
          <a:p>
            <a:pPr indent="0" marL="0">
              <a:buNone/>
            </a:pPr>
            <a:r>
              <a:rPr lang="en-US" sz="900" dirty="0">
                <a:solidFill>
                  <a:srgbClr val="0092D0"/>
                </a:solidFill>
                <a:latin typeface="Arial" pitchFamily="34" charset="0"/>
                <a:ea typeface="Arial" pitchFamily="34" charset="-122"/>
                <a:cs typeface="Arial" pitchFamily="34" charset="-120"/>
              </a:rPr>
              <a:t>ZMK: https://zmk.dev/docs/behaviors/mod-tap</a:t>
            </a:r>
            <a:endParaRPr lang="en-US" sz="900" dirty="0"/>
          </a:p>
        </p:txBody>
      </p:sp>
      <p:sp>
        <p:nvSpPr>
          <p:cNvPr id="8" name="Shape 6"/>
          <p:cNvSpPr/>
          <p:nvPr/>
        </p:nvSpPr>
        <p:spPr>
          <a:xfrm>
            <a:off x="6035040" y="274320"/>
            <a:ext cx="2926080" cy="4572000"/>
          </a:xfrm>
          <a:prstGeom prst="rect">
            <a:avLst/>
          </a:prstGeom>
          <a:solidFill>
            <a:srgbClr val="F1F1F1"/>
          </a:solidFill>
          <a:ln/>
        </p:spPr>
      </p:sp>
      <p:pic>
        <p:nvPicPr>
          <p:cNvPr id="9" name="Image 0" descr="C:\PROJECTS\AI_round_table\presentation_create\3_pdf_brandbook2ppx\media\firmware\modtap.gif">    </p:cNvPr>
          <p:cNvPicPr>
            <a:picLocks noChangeAspect="1"/>
          </p:cNvPicPr>
          <p:nvPr/>
        </p:nvPicPr>
        <p:blipFill>
          <a:blip r:embed="rId1"/>
          <a:srcRect l="0" r="0" t="0" b="0"/>
          <a:stretch/>
        </p:blipFill>
        <p:spPr>
          <a:xfrm>
            <a:off x="6217920" y="548640"/>
            <a:ext cx="2560320" cy="4023360"/>
          </a:xfrm>
          <a:prstGeom prst="rect">
            <a:avLst/>
          </a:prstGeom>
        </p:spPr>
      </p:pic>
      <p:pic>
        <p:nvPicPr>
          <p:cNvPr id="10"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HOME ROW MODS</a:t>
            </a:r>
            <a:endParaRPr lang="en-US" sz="2800" dirty="0"/>
          </a:p>
        </p:txBody>
      </p:sp>
      <p:sp>
        <p:nvSpPr>
          <p:cNvPr id="4" name="Shape 2"/>
          <p:cNvSpPr/>
          <p:nvPr/>
        </p:nvSpPr>
        <p:spPr>
          <a:xfrm>
            <a:off x="548640" y="822960"/>
            <a:ext cx="1645920" cy="36576"/>
          </a:xfrm>
          <a:prstGeom prst="rect">
            <a:avLst/>
          </a:prstGeom>
          <a:solidFill>
            <a:srgbClr val="ACB317"/>
          </a:solidFill>
          <a:ln/>
        </p:spPr>
      </p:sp>
      <p:pic>
        <p:nvPicPr>
          <p:cNvPr id="5" name="Image 0" descr="C:\PROJECTS\AI_round_table\presentation_create\3_pdf_brandbook2ppx\media\firmware\home_mods.png">    </p:cNvPr>
          <p:cNvPicPr>
            <a:picLocks noChangeAspect="1"/>
          </p:cNvPicPr>
          <p:nvPr/>
        </p:nvPicPr>
        <p:blipFill>
          <a:blip r:embed="rId1"/>
          <a:srcRect l="0" r="0" t="0" b="0"/>
          <a:stretch/>
        </p:blipFill>
        <p:spPr>
          <a:xfrm>
            <a:off x="731520" y="1005840"/>
            <a:ext cx="7680960" cy="2011680"/>
          </a:xfrm>
          <a:prstGeom prst="rect">
            <a:avLst/>
          </a:prstGeom>
        </p:spPr>
      </p:pic>
      <p:sp>
        <p:nvSpPr>
          <p:cNvPr id="6" name="Shape 3"/>
          <p:cNvSpPr/>
          <p:nvPr/>
        </p:nvSpPr>
        <p:spPr>
          <a:xfrm>
            <a:off x="548640" y="3200400"/>
            <a:ext cx="45720" cy="914400"/>
          </a:xfrm>
          <a:prstGeom prst="rect">
            <a:avLst/>
          </a:prstGeom>
          <a:solidFill>
            <a:srgbClr val="0092D0"/>
          </a:solidFill>
          <a:ln/>
        </p:spPr>
      </p:sp>
      <p:sp>
        <p:nvSpPr>
          <p:cNvPr id="7" name="Text 4"/>
          <p:cNvSpPr/>
          <p:nvPr/>
        </p:nvSpPr>
        <p:spPr>
          <a:xfrm>
            <a:off x="822960" y="3200400"/>
            <a:ext cx="6400800" cy="914400"/>
          </a:xfrm>
          <a:prstGeom prst="rect">
            <a:avLst/>
          </a:prstGeom>
          <a:noFill/>
          <a:ln/>
        </p:spPr>
        <p:txBody>
          <a:bodyPr wrap="square" lIns="0" tIns="0" rIns="0" bIns="0" rtlCol="0" anchor="t"/>
          <a:lstStyle/>
          <a:p>
            <a:pPr indent="0" marL="0">
              <a:buNone/>
            </a:pPr>
            <a:r>
              <a:rPr lang="en-US" sz="1200" i="1" dirty="0">
                <a:solidFill>
                  <a:srgbClr val="596169"/>
                </a:solidFill>
                <a:latin typeface="Arial" pitchFamily="34" charset="0"/>
                <a:ea typeface="Arial" pitchFamily="34" charset="-122"/>
                <a:cs typeface="Arial" pitchFamily="34" charset="-120"/>
              </a:rPr>
              <a:t>In simple terms, home row mods are the main modifier keys (namely Ctrl, Option/Alt, Command and Shift) on the home row of the keyboard set as Mod-taps.</a:t>
            </a:r>
            <a:endParaRPr lang="en-US" sz="1200" dirty="0"/>
          </a:p>
        </p:txBody>
      </p:sp>
      <p:sp>
        <p:nvSpPr>
          <p:cNvPr id="8" name="Text 5"/>
          <p:cNvSpPr/>
          <p:nvPr/>
        </p:nvSpPr>
        <p:spPr>
          <a:xfrm>
            <a:off x="548640" y="4297680"/>
            <a:ext cx="7315200" cy="365760"/>
          </a:xfrm>
          <a:prstGeom prst="rect">
            <a:avLst/>
          </a:prstGeom>
          <a:noFill/>
          <a:ln/>
        </p:spPr>
        <p:txBody>
          <a:bodyPr wrap="square" lIns="0" tIns="0" rIns="0" bIns="0" rtlCol="0" anchor="ctr"/>
          <a:lstStyle/>
          <a:p>
            <a:pPr indent="0" marL="0">
              <a:buNone/>
            </a:pPr>
            <a:r>
              <a:rPr lang="en-US" sz="900" dirty="0">
                <a:solidFill>
                  <a:srgbClr val="0092D0"/>
                </a:solidFill>
                <a:latin typeface="Arial" pitchFamily="34" charset="0"/>
                <a:ea typeface="Arial" pitchFamily="34" charset="-122"/>
                <a:cs typeface="Arial" pitchFamily="34" charset="-120"/>
              </a:rPr>
              <a:t>Great article: https://precondition.github.io/home-row-mods</a:t>
            </a:r>
            <a:endParaRPr lang="en-US" sz="900" dirty="0"/>
          </a:p>
        </p:txBody>
      </p:sp>
      <p:pic>
        <p:nvPicPr>
          <p:cNvPr id="9"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5029200" cy="64008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LAYER-TAP</a:t>
            </a:r>
            <a:endParaRPr lang="en-US" sz="2800" dirty="0"/>
          </a:p>
        </p:txBody>
      </p:sp>
      <p:sp>
        <p:nvSpPr>
          <p:cNvPr id="4" name="Shape 2"/>
          <p:cNvSpPr/>
          <p:nvPr/>
        </p:nvSpPr>
        <p:spPr>
          <a:xfrm>
            <a:off x="548640" y="960120"/>
            <a:ext cx="1371600" cy="36576"/>
          </a:xfrm>
          <a:prstGeom prst="rect">
            <a:avLst/>
          </a:prstGeom>
          <a:solidFill>
            <a:srgbClr val="ACB317"/>
          </a:solidFill>
          <a:ln/>
        </p:spPr>
      </p:sp>
      <p:sp>
        <p:nvSpPr>
          <p:cNvPr id="5" name="Shape 3"/>
          <p:cNvSpPr/>
          <p:nvPr/>
        </p:nvSpPr>
        <p:spPr>
          <a:xfrm>
            <a:off x="548640" y="1188720"/>
            <a:ext cx="45720" cy="1097280"/>
          </a:xfrm>
          <a:prstGeom prst="rect">
            <a:avLst/>
          </a:prstGeom>
          <a:solidFill>
            <a:srgbClr val="0092D0"/>
          </a:solidFill>
          <a:ln/>
        </p:spPr>
      </p:sp>
      <p:sp>
        <p:nvSpPr>
          <p:cNvPr id="6" name="Text 4"/>
          <p:cNvSpPr/>
          <p:nvPr/>
        </p:nvSpPr>
        <p:spPr>
          <a:xfrm>
            <a:off x="822960" y="1188720"/>
            <a:ext cx="4754880" cy="1097280"/>
          </a:xfrm>
          <a:prstGeom prst="rect">
            <a:avLst/>
          </a:prstGeom>
          <a:noFill/>
          <a:ln/>
        </p:spPr>
        <p:txBody>
          <a:bodyPr wrap="square" lIns="0" tIns="0" rIns="0" bIns="0" rtlCol="0" anchor="t"/>
          <a:lstStyle/>
          <a:p>
            <a:pPr indent="0" marL="0">
              <a:spcAft>
                <a:spcPts val="600"/>
              </a:spcAft>
              <a:buNone/>
            </a:pPr>
            <a:r>
              <a:rPr lang="en-US" sz="1200" i="1" dirty="0">
                <a:solidFill>
                  <a:srgbClr val="596169"/>
                </a:solidFill>
                <a:latin typeface="Arial" pitchFamily="34" charset="0"/>
                <a:ea typeface="Arial" pitchFamily="34" charset="-122"/>
                <a:cs typeface="Arial" pitchFamily="34" charset="-120"/>
              </a:rPr>
              <a:t>The "layer-tap" behavior enables a layer when a key is held, and outputs a keypress when the key is only tapped for a short time.</a:t>
            </a:r>
            <a:endParaRPr lang="en-US" sz="1200" dirty="0"/>
          </a:p>
        </p:txBody>
      </p:sp>
      <p:sp>
        <p:nvSpPr>
          <p:cNvPr id="7" name="Text 5"/>
          <p:cNvSpPr/>
          <p:nvPr/>
        </p:nvSpPr>
        <p:spPr>
          <a:xfrm>
            <a:off x="548640" y="2560320"/>
            <a:ext cx="5029200" cy="731520"/>
          </a:xfrm>
          <a:prstGeom prst="rect">
            <a:avLst/>
          </a:prstGeom>
          <a:noFill/>
          <a:ln/>
        </p:spPr>
        <p:txBody>
          <a:bodyPr wrap="square" lIns="0" tIns="0" rIns="0" bIns="0" rtlCol="0" anchor="t"/>
          <a:lstStyle/>
          <a:p>
            <a:pPr indent="0" marL="0">
              <a:buNone/>
            </a:pPr>
            <a:r>
              <a:rPr lang="en-US" sz="900" dirty="0">
                <a:solidFill>
                  <a:srgbClr val="0092D0"/>
                </a:solidFill>
                <a:latin typeface="Arial" pitchFamily="34" charset="0"/>
                <a:ea typeface="Arial" pitchFamily="34" charset="-122"/>
                <a:cs typeface="Arial" pitchFamily="34" charset="-120"/>
              </a:rPr>
              <a:t>QMK: https://docs.qmk.fm/#/feature_layers?id=switching-and-toggling-layers</a:t>
            </a:r>
            <a:endParaRPr lang="en-US" sz="900" dirty="0"/>
          </a:p>
          <a:p>
            <a:pPr indent="0" marL="0">
              <a:buNone/>
            </a:pPr>
            <a:r>
              <a:rPr lang="en-US" sz="900" dirty="0">
                <a:solidFill>
                  <a:srgbClr val="0092D0"/>
                </a:solidFill>
                <a:latin typeface="Arial" pitchFamily="34" charset="0"/>
                <a:ea typeface="Arial" pitchFamily="34" charset="-122"/>
                <a:cs typeface="Arial" pitchFamily="34" charset="-120"/>
              </a:rPr>
              <a:t>ZMK: https://zmk.dev/docs/behaviors/layers#layer-tap</a:t>
            </a:r>
            <a:endParaRPr lang="en-US" sz="900" dirty="0"/>
          </a:p>
        </p:txBody>
      </p:sp>
      <p:sp>
        <p:nvSpPr>
          <p:cNvPr id="8" name="Shape 6"/>
          <p:cNvSpPr/>
          <p:nvPr/>
        </p:nvSpPr>
        <p:spPr>
          <a:xfrm>
            <a:off x="6035040" y="274320"/>
            <a:ext cx="2926080" cy="4572000"/>
          </a:xfrm>
          <a:prstGeom prst="rect">
            <a:avLst/>
          </a:prstGeom>
          <a:solidFill>
            <a:srgbClr val="F1F1F1"/>
          </a:solidFill>
          <a:ln/>
        </p:spPr>
      </p:sp>
      <p:pic>
        <p:nvPicPr>
          <p:cNvPr id="9" name="Image 0" descr="C:\PROJECTS\AI_round_table\presentation_create\3_pdf_brandbook2ppx\media\firmware\layertap.gif">    </p:cNvPr>
          <p:cNvPicPr>
            <a:picLocks noChangeAspect="1"/>
          </p:cNvPicPr>
          <p:nvPr/>
        </p:nvPicPr>
        <p:blipFill>
          <a:blip r:embed="rId1"/>
          <a:srcRect l="0" r="0" t="0" b="0"/>
          <a:stretch/>
        </p:blipFill>
        <p:spPr>
          <a:xfrm>
            <a:off x="6217920" y="548640"/>
            <a:ext cx="2560320" cy="4023360"/>
          </a:xfrm>
          <a:prstGeom prst="rect">
            <a:avLst/>
          </a:prstGeom>
        </p:spPr>
      </p:pic>
      <p:pic>
        <p:nvPicPr>
          <p:cNvPr id="10"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5029200" cy="64008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COMBOS</a:t>
            </a:r>
            <a:endParaRPr lang="en-US" sz="2800" dirty="0"/>
          </a:p>
        </p:txBody>
      </p:sp>
      <p:sp>
        <p:nvSpPr>
          <p:cNvPr id="4" name="Shape 2"/>
          <p:cNvSpPr/>
          <p:nvPr/>
        </p:nvSpPr>
        <p:spPr>
          <a:xfrm>
            <a:off x="548640" y="960120"/>
            <a:ext cx="1371600" cy="36576"/>
          </a:xfrm>
          <a:prstGeom prst="rect">
            <a:avLst/>
          </a:prstGeom>
          <a:solidFill>
            <a:srgbClr val="ACB317"/>
          </a:solidFill>
          <a:ln/>
        </p:spPr>
      </p:sp>
      <p:sp>
        <p:nvSpPr>
          <p:cNvPr id="5" name="Shape 3"/>
          <p:cNvSpPr/>
          <p:nvPr/>
        </p:nvSpPr>
        <p:spPr>
          <a:xfrm>
            <a:off x="548640" y="1188720"/>
            <a:ext cx="45720" cy="1097280"/>
          </a:xfrm>
          <a:prstGeom prst="rect">
            <a:avLst/>
          </a:prstGeom>
          <a:solidFill>
            <a:srgbClr val="0092D0"/>
          </a:solidFill>
          <a:ln/>
        </p:spPr>
      </p:sp>
      <p:sp>
        <p:nvSpPr>
          <p:cNvPr id="6" name="Text 4"/>
          <p:cNvSpPr/>
          <p:nvPr/>
        </p:nvSpPr>
        <p:spPr>
          <a:xfrm>
            <a:off x="822960" y="1188720"/>
            <a:ext cx="4754880" cy="1097280"/>
          </a:xfrm>
          <a:prstGeom prst="rect">
            <a:avLst/>
          </a:prstGeom>
          <a:noFill/>
          <a:ln/>
        </p:spPr>
        <p:txBody>
          <a:bodyPr wrap="square" lIns="0" tIns="0" rIns="0" bIns="0" rtlCol="0" anchor="t"/>
          <a:lstStyle/>
          <a:p>
            <a:pPr indent="0" marL="0">
              <a:spcAft>
                <a:spcPts val="600"/>
              </a:spcAft>
              <a:buNone/>
            </a:pPr>
            <a:r>
              <a:rPr lang="en-US" sz="1200" i="1" dirty="0">
                <a:solidFill>
                  <a:srgbClr val="596169"/>
                </a:solidFill>
                <a:latin typeface="Arial" pitchFamily="34" charset="0"/>
                <a:ea typeface="Arial" pitchFamily="34" charset="-122"/>
                <a:cs typeface="Arial" pitchFamily="34" charset="-120"/>
              </a:rPr>
              <a:t>Combo keys are a way to combine multiple keypresses to output a different key. For example, you can hit the Q and W keys on your keyboard to output escape.</a:t>
            </a:r>
            <a:endParaRPr lang="en-US" sz="1200" dirty="0"/>
          </a:p>
        </p:txBody>
      </p:sp>
      <p:sp>
        <p:nvSpPr>
          <p:cNvPr id="7" name="Text 5"/>
          <p:cNvSpPr/>
          <p:nvPr/>
        </p:nvSpPr>
        <p:spPr>
          <a:xfrm>
            <a:off x="548640" y="2560320"/>
            <a:ext cx="5029200" cy="731520"/>
          </a:xfrm>
          <a:prstGeom prst="rect">
            <a:avLst/>
          </a:prstGeom>
          <a:noFill/>
          <a:ln/>
        </p:spPr>
        <p:txBody>
          <a:bodyPr wrap="square" lIns="0" tIns="0" rIns="0" bIns="0" rtlCol="0" anchor="t"/>
          <a:lstStyle/>
          <a:p>
            <a:pPr indent="0" marL="0">
              <a:buNone/>
            </a:pPr>
            <a:r>
              <a:rPr lang="en-US" sz="900" dirty="0">
                <a:solidFill>
                  <a:srgbClr val="0092D0"/>
                </a:solidFill>
                <a:latin typeface="Arial" pitchFamily="34" charset="0"/>
                <a:ea typeface="Arial" pitchFamily="34" charset="-122"/>
                <a:cs typeface="Arial" pitchFamily="34" charset="-120"/>
              </a:rPr>
              <a:t>QMK: https://github.com/qmk/qmk_firmware/blob/master/docs/feature_combo.md</a:t>
            </a:r>
            <a:endParaRPr lang="en-US" sz="900" dirty="0"/>
          </a:p>
          <a:p>
            <a:pPr indent="0" marL="0">
              <a:buNone/>
            </a:pPr>
            <a:r>
              <a:rPr lang="en-US" sz="900" dirty="0">
                <a:solidFill>
                  <a:srgbClr val="0092D0"/>
                </a:solidFill>
                <a:latin typeface="Arial" pitchFamily="34" charset="0"/>
                <a:ea typeface="Arial" pitchFamily="34" charset="-122"/>
                <a:cs typeface="Arial" pitchFamily="34" charset="-120"/>
              </a:rPr>
              <a:t>ZMK: https://zmk.dev/docs/features/combos</a:t>
            </a:r>
            <a:endParaRPr lang="en-US" sz="900" dirty="0"/>
          </a:p>
        </p:txBody>
      </p:sp>
      <p:sp>
        <p:nvSpPr>
          <p:cNvPr id="8" name="Shape 6"/>
          <p:cNvSpPr/>
          <p:nvPr/>
        </p:nvSpPr>
        <p:spPr>
          <a:xfrm>
            <a:off x="6035040" y="274320"/>
            <a:ext cx="2926080" cy="4572000"/>
          </a:xfrm>
          <a:prstGeom prst="rect">
            <a:avLst/>
          </a:prstGeom>
          <a:solidFill>
            <a:srgbClr val="F1F1F1"/>
          </a:solidFill>
          <a:ln/>
        </p:spPr>
      </p:sp>
      <p:pic>
        <p:nvPicPr>
          <p:cNvPr id="9" name="Image 0" descr="C:\PROJECTS\AI_round_table\presentation_create\3_pdf_brandbook2ppx\media\firmware\combos.gif">    </p:cNvPr>
          <p:cNvPicPr>
            <a:picLocks noChangeAspect="1"/>
          </p:cNvPicPr>
          <p:nvPr/>
        </p:nvPicPr>
        <p:blipFill>
          <a:blip r:embed="rId1"/>
          <a:srcRect l="0" r="0" t="0" b="0"/>
          <a:stretch/>
        </p:blipFill>
        <p:spPr>
          <a:xfrm>
            <a:off x="6217920" y="548640"/>
            <a:ext cx="2560320" cy="4023360"/>
          </a:xfrm>
          <a:prstGeom prst="rect">
            <a:avLst/>
          </a:prstGeom>
        </p:spPr>
      </p:pic>
      <p:pic>
        <p:nvPicPr>
          <p:cNvPr id="10"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8046720" cy="64008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MORE ADVANCED FEATURES</a:t>
            </a:r>
            <a:endParaRPr lang="en-US" sz="2800" dirty="0"/>
          </a:p>
        </p:txBody>
      </p:sp>
      <p:sp>
        <p:nvSpPr>
          <p:cNvPr id="4" name="Shape 2"/>
          <p:cNvSpPr/>
          <p:nvPr/>
        </p:nvSpPr>
        <p:spPr>
          <a:xfrm>
            <a:off x="548640" y="960120"/>
            <a:ext cx="1645920" cy="36576"/>
          </a:xfrm>
          <a:prstGeom prst="rect">
            <a:avLst/>
          </a:prstGeom>
          <a:solidFill>
            <a:srgbClr val="ACB317"/>
          </a:solidFill>
          <a:ln/>
        </p:spPr>
      </p:sp>
      <p:sp>
        <p:nvSpPr>
          <p:cNvPr id="5" name="Text 3"/>
          <p:cNvSpPr/>
          <p:nvPr/>
        </p:nvSpPr>
        <p:spPr>
          <a:xfrm>
            <a:off x="548640" y="1188720"/>
            <a:ext cx="7680960" cy="3200400"/>
          </a:xfrm>
          <a:prstGeom prst="rect">
            <a:avLst/>
          </a:prstGeom>
          <a:noFill/>
          <a:ln/>
        </p:spPr>
        <p:txBody>
          <a:bodyPr wrap="square" lIns="0" tIns="0" rIns="0" bIns="0" rtlCol="0" anchor="t"/>
          <a:lstStyle/>
          <a:p>
            <a:pPr marL="342900" indent="-342900">
              <a:spcAft>
                <a:spcPts val="800"/>
              </a:spcAft>
              <a:buSzPct val="100000"/>
              <a:buChar char="•"/>
            </a:pPr>
            <a:r>
              <a:rPr lang="en-US" sz="1400" dirty="0">
                <a:solidFill>
                  <a:srgbClr val="596169"/>
                </a:solidFill>
                <a:latin typeface="Arial" pitchFamily="34" charset="0"/>
                <a:ea typeface="Arial" pitchFamily="34" charset="-122"/>
                <a:cs typeface="Arial" pitchFamily="34" charset="-120"/>
              </a:rPr>
              <a:t>Leader key</a:t>
            </a:r>
            <a:endParaRPr lang="en-US" sz="1400" dirty="0"/>
          </a:p>
          <a:p>
            <a:pPr marL="342900" indent="-342900">
              <a:spcAft>
                <a:spcPts val="800"/>
              </a:spcAft>
              <a:buSzPct val="100000"/>
              <a:buChar char="•"/>
            </a:pPr>
            <a:r>
              <a:rPr lang="en-US" sz="1400" dirty="0">
                <a:solidFill>
                  <a:srgbClr val="596169"/>
                </a:solidFill>
                <a:latin typeface="Arial" pitchFamily="34" charset="0"/>
                <a:ea typeface="Arial" pitchFamily="34" charset="-122"/>
                <a:cs typeface="Arial" pitchFamily="34" charset="-120"/>
              </a:rPr>
              <a:t>Conditional layers</a:t>
            </a:r>
            <a:endParaRPr lang="en-US" sz="1400" dirty="0"/>
          </a:p>
          <a:p>
            <a:pPr marL="342900" indent="-342900">
              <a:spcAft>
                <a:spcPts val="800"/>
              </a:spcAft>
              <a:buSzPct val="100000"/>
              <a:buChar char="•"/>
            </a:pPr>
            <a:r>
              <a:rPr lang="en-US" sz="1400" dirty="0">
                <a:solidFill>
                  <a:srgbClr val="596169"/>
                </a:solidFill>
                <a:latin typeface="Arial" pitchFamily="34" charset="0"/>
                <a:ea typeface="Arial" pitchFamily="34" charset="-122"/>
                <a:cs typeface="Arial" pitchFamily="34" charset="-120"/>
              </a:rPr>
              <a:t>Tap dance</a:t>
            </a:r>
            <a:endParaRPr lang="en-US" sz="1400" dirty="0"/>
          </a:p>
          <a:p>
            <a:pPr marL="342900" indent="-342900">
              <a:spcAft>
                <a:spcPts val="800"/>
              </a:spcAft>
              <a:buSzPct val="100000"/>
              <a:buChar char="•"/>
            </a:pPr>
            <a:r>
              <a:rPr lang="en-US" sz="1400" dirty="0">
                <a:solidFill>
                  <a:srgbClr val="596169"/>
                </a:solidFill>
                <a:latin typeface="Arial" pitchFamily="34" charset="0"/>
                <a:ea typeface="Arial" pitchFamily="34" charset="-122"/>
                <a:cs typeface="Arial" pitchFamily="34" charset="-120"/>
              </a:rPr>
              <a:t>Caps word</a:t>
            </a:r>
            <a:endParaRPr lang="en-US" sz="1400" dirty="0"/>
          </a:p>
          <a:p>
            <a:pPr marL="342900" indent="-342900">
              <a:spcAft>
                <a:spcPts val="800"/>
              </a:spcAft>
              <a:buSzPct val="100000"/>
              <a:buChar char="•"/>
            </a:pPr>
            <a:r>
              <a:rPr lang="en-US" sz="1400" dirty="0">
                <a:solidFill>
                  <a:srgbClr val="596169"/>
                </a:solidFill>
                <a:latin typeface="Arial" pitchFamily="34" charset="0"/>
                <a:ea typeface="Arial" pitchFamily="34" charset="-122"/>
                <a:cs typeface="Arial" pitchFamily="34" charset="-120"/>
              </a:rPr>
              <a:t>and so on...</a:t>
            </a:r>
            <a:endParaRPr lang="en-US" sz="1400" dirty="0"/>
          </a:p>
        </p:txBody>
      </p:sp>
      <p:pic>
        <p:nvPicPr>
          <p:cNvPr id="6" name="Image 0" descr="C:\PROJECTS\AI_round_table\presentation_create\3_pdf_brandbook2ppx\sanofi_logo_full.png">    </p:cNvPr>
          <p:cNvPicPr>
            <a:picLocks noChangeAspect="1"/>
          </p:cNvPicPr>
          <p:nvPr/>
        </p:nvPicPr>
        <p:blipFill>
          <a:blip r:embed="rId1"/>
          <a:srcRect l="0" r="0" t="0" b="0"/>
          <a:stretch/>
        </p:blipFill>
        <p:spPr>
          <a:xfrm>
            <a:off x="8275320" y="4434840"/>
            <a:ext cx="502920"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515BA2"/>
        </a:solidFill>
      </p:bgPr>
    </p:bg>
    <p:spTree>
      <p:nvGrpSpPr>
        <p:cNvPr id="1" name=""/>
        <p:cNvGrpSpPr/>
        <p:nvPr/>
      </p:nvGrpSpPr>
      <p:grpSpPr>
        <a:xfrm>
          <a:off x="0" y="0"/>
          <a:ext cx="0" cy="0"/>
          <a:chOff x="0" y="0"/>
          <a:chExt cx="0" cy="0"/>
        </a:xfrm>
      </p:grpSpPr>
      <p:sp>
        <p:nvSpPr>
          <p:cNvPr id="2" name="Shape 0"/>
          <p:cNvSpPr/>
          <p:nvPr/>
        </p:nvSpPr>
        <p:spPr>
          <a:xfrm>
            <a:off x="6858000" y="-914400"/>
            <a:ext cx="3200400" cy="3200400"/>
          </a:xfrm>
          <a:prstGeom prst="ellipse">
            <a:avLst/>
          </a:prstGeom>
          <a:solidFill>
            <a:srgbClr val="BCA36A">
              <a:alpha val="15000"/>
            </a:srgbClr>
          </a:solidFill>
          <a:ln/>
        </p:spPr>
      </p:sp>
      <p:sp>
        <p:nvSpPr>
          <p:cNvPr id="3" name="Shape 1"/>
          <p:cNvSpPr/>
          <p:nvPr/>
        </p:nvSpPr>
        <p:spPr>
          <a:xfrm>
            <a:off x="-457200" y="3657600"/>
            <a:ext cx="1828800" cy="1828800"/>
          </a:xfrm>
          <a:prstGeom prst="ellipse">
            <a:avLst/>
          </a:prstGeom>
          <a:solidFill>
            <a:srgbClr val="ACB317">
              <a:alpha val="15000"/>
            </a:srgbClr>
          </a:solidFill>
          <a:ln/>
        </p:spPr>
      </p:sp>
      <p:sp>
        <p:nvSpPr>
          <p:cNvPr id="4" name="Text 2"/>
          <p:cNvSpPr/>
          <p:nvPr/>
        </p:nvSpPr>
        <p:spPr>
          <a:xfrm>
            <a:off x="731520" y="914400"/>
            <a:ext cx="7315200" cy="914400"/>
          </a:xfrm>
          <a:prstGeom prst="rect">
            <a:avLst/>
          </a:prstGeom>
          <a:noFill/>
          <a:ln/>
        </p:spPr>
        <p:txBody>
          <a:bodyPr wrap="square" lIns="0" tIns="0" rIns="0" bIns="0" rtlCol="0" anchor="ctr"/>
          <a:lstStyle/>
          <a:p>
            <a:pPr indent="0" marL="0">
              <a:buNone/>
            </a:pPr>
            <a:r>
              <a:rPr lang="en-US" sz="7200" b="1" dirty="0">
                <a:solidFill>
                  <a:srgbClr val="FFFFFF"/>
                </a:solidFill>
                <a:latin typeface="Century Gothic" pitchFamily="34" charset="0"/>
                <a:ea typeface="Century Gothic" pitchFamily="34" charset="-122"/>
                <a:cs typeface="Century Gothic" pitchFamily="34" charset="-120"/>
              </a:rPr>
              <a:t>3.</a:t>
            </a:r>
            <a:endParaRPr lang="en-US" sz="7200" dirty="0"/>
          </a:p>
        </p:txBody>
      </p:sp>
      <p:sp>
        <p:nvSpPr>
          <p:cNvPr id="5" name="Text 3"/>
          <p:cNvSpPr/>
          <p:nvPr/>
        </p:nvSpPr>
        <p:spPr>
          <a:xfrm>
            <a:off x="731520" y="2011680"/>
            <a:ext cx="7680960" cy="1371600"/>
          </a:xfrm>
          <a:prstGeom prst="rect">
            <a:avLst/>
          </a:prstGeom>
          <a:noFill/>
          <a:ln/>
        </p:spPr>
        <p:txBody>
          <a:bodyPr wrap="square" lIns="0" tIns="0" rIns="0" bIns="0" rtlCol="0" anchor="ctr"/>
          <a:lstStyle/>
          <a:p>
            <a:pPr indent="0" marL="0">
              <a:buNone/>
            </a:pPr>
            <a:r>
              <a:rPr lang="en-US" sz="4000" b="1" dirty="0">
                <a:solidFill>
                  <a:srgbClr val="FFFFFF"/>
                </a:solidFill>
                <a:latin typeface="Century Gothic" pitchFamily="34" charset="0"/>
                <a:ea typeface="Century Gothic" pitchFamily="34" charset="-122"/>
                <a:cs typeface="Century Gothic" pitchFamily="34" charset="-120"/>
              </a:rPr>
              <a:t>LAYOUT</a:t>
            </a:r>
            <a:endParaRPr lang="en-US" sz="4000" dirty="0"/>
          </a:p>
        </p:txBody>
      </p:sp>
      <p:pic>
        <p:nvPicPr>
          <p:cNvPr id="6" name="Image 0" descr="C:\PROJECTS\AI_round_table\presentation_create\3_pdf_brandbook2ppx\sanofi_logo_full.png">    </p:cNvPr>
          <p:cNvPicPr>
            <a:picLocks noChangeAspect="1"/>
          </p:cNvPicPr>
          <p:nvPr/>
        </p:nvPicPr>
        <p:blipFill>
          <a:blip r:embed="rId1"/>
          <a:srcRect l="0" r="0" t="0" b="0"/>
          <a:stretch/>
        </p:blipFill>
        <p:spPr>
          <a:xfrm>
            <a:off x="8138160" y="4343400"/>
            <a:ext cx="594360" cy="6400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200" b="1" dirty="0">
                <a:solidFill>
                  <a:srgbClr val="515BA2"/>
                </a:solidFill>
                <a:latin typeface="Century Gothic" pitchFamily="34" charset="0"/>
                <a:ea typeface="Century Gothic" pitchFamily="34" charset="-122"/>
                <a:cs typeface="Century Gothic" pitchFamily="34" charset="-120"/>
              </a:rPr>
              <a:t>WHAT'S WRONG WITH QWERTY?</a:t>
            </a:r>
            <a:endParaRPr lang="en-US" sz="2200" dirty="0"/>
          </a:p>
        </p:txBody>
      </p:sp>
      <p:pic>
        <p:nvPicPr>
          <p:cNvPr id="4" name="Image 0" descr="C:\PROJECTS\AI_round_table\presentation_create\3_pdf_brandbook2ppx\media\layout\qwerty_layout.jpg">    </p:cNvPr>
          <p:cNvPicPr>
            <a:picLocks noChangeAspect="1"/>
          </p:cNvPicPr>
          <p:nvPr/>
        </p:nvPicPr>
        <p:blipFill>
          <a:blip r:embed="rId1"/>
          <a:srcRect l="0" r="0" t="0" b="0"/>
          <a:stretch/>
        </p:blipFill>
        <p:spPr>
          <a:xfrm>
            <a:off x="914400" y="1280160"/>
            <a:ext cx="7315200" cy="3474720"/>
          </a:xfrm>
          <a:prstGeom prst="rect">
            <a:avLst/>
          </a:prstGeom>
        </p:spPr>
      </p:pic>
      <p:sp>
        <p:nvSpPr>
          <p:cNvPr id="5" name="Text 2"/>
          <p:cNvSpPr/>
          <p:nvPr/>
        </p:nvSpPr>
        <p:spPr>
          <a:xfrm>
            <a:off x="548640" y="4572000"/>
            <a:ext cx="7315200" cy="320040"/>
          </a:xfrm>
          <a:prstGeom prst="rect">
            <a:avLst/>
          </a:prstGeom>
          <a:noFill/>
          <a:ln/>
        </p:spPr>
        <p:txBody>
          <a:bodyPr wrap="square" lIns="0" tIns="0" rIns="0" bIns="0" rtlCol="0" anchor="ctr"/>
          <a:lstStyle/>
          <a:p>
            <a:pPr indent="0" marL="0">
              <a:buNone/>
            </a:pPr>
            <a:r>
              <a:rPr lang="en-US" sz="900" dirty="0">
                <a:solidFill>
                  <a:srgbClr val="0092D0"/>
                </a:solidFill>
                <a:latin typeface="Arial" pitchFamily="34" charset="0"/>
                <a:ea typeface="Arial" pitchFamily="34" charset="-122"/>
                <a:cs typeface="Arial" pitchFamily="34" charset="-120"/>
              </a:rPr>
              <a:t>"On the Prehistory of QWERTY" - Koichi Yasuoka, Motoko Yasuoka</a:t>
            </a:r>
            <a:endParaRPr lang="en-US" sz="900" dirty="0"/>
          </a:p>
        </p:txBody>
      </p:sp>
      <p:pic>
        <p:nvPicPr>
          <p:cNvPr id="6"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4389120" y="274320"/>
            <a:ext cx="4114800" cy="640080"/>
          </a:xfrm>
          <a:prstGeom prst="rect">
            <a:avLst/>
          </a:prstGeom>
          <a:noFill/>
          <a:ln/>
        </p:spPr>
        <p:txBody>
          <a:bodyPr wrap="square" lIns="0" tIns="0" rIns="0" bIns="0" rtlCol="0" anchor="ctr"/>
          <a:lstStyle/>
          <a:p>
            <a:pPr indent="0" marL="0">
              <a:buNone/>
            </a:pPr>
            <a:r>
              <a:rPr lang="en-US" sz="2400" b="1" dirty="0">
                <a:solidFill>
                  <a:srgbClr val="515BA2"/>
                </a:solidFill>
                <a:latin typeface="Century Gothic" pitchFamily="34" charset="0"/>
                <a:ea typeface="Century Gothic" pitchFamily="34" charset="-122"/>
                <a:cs typeface="Century Gothic" pitchFamily="34" charset="-120"/>
              </a:rPr>
              <a:t>WHAT IS THIS TALK ABOUT?</a:t>
            </a:r>
            <a:endParaRPr lang="en-US" sz="2400" dirty="0"/>
          </a:p>
        </p:txBody>
      </p:sp>
      <p:sp>
        <p:nvSpPr>
          <p:cNvPr id="4" name="Shape 2"/>
          <p:cNvSpPr/>
          <p:nvPr/>
        </p:nvSpPr>
        <p:spPr>
          <a:xfrm>
            <a:off x="4389120" y="960120"/>
            <a:ext cx="1371600" cy="36576"/>
          </a:xfrm>
          <a:prstGeom prst="rect">
            <a:avLst/>
          </a:prstGeom>
          <a:solidFill>
            <a:srgbClr val="ACB317"/>
          </a:solidFill>
          <a:ln/>
        </p:spPr>
      </p:sp>
      <p:sp>
        <p:nvSpPr>
          <p:cNvPr id="5" name="Text 3"/>
          <p:cNvSpPr/>
          <p:nvPr/>
        </p:nvSpPr>
        <p:spPr>
          <a:xfrm>
            <a:off x="4389120" y="1188720"/>
            <a:ext cx="3840480" cy="3200400"/>
          </a:xfrm>
          <a:prstGeom prst="rect">
            <a:avLst/>
          </a:prstGeom>
          <a:noFill/>
          <a:ln/>
        </p:spPr>
        <p:txBody>
          <a:bodyPr wrap="square" lIns="0" tIns="0" rIns="0" bIns="0" rtlCol="0" anchor="t"/>
          <a:lstStyle/>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Sub 40%</a:t>
            </a:r>
            <a:endParaRPr lang="en-US" sz="1300" dirty="0"/>
          </a:p>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Ergonomic</a:t>
            </a:r>
            <a:endParaRPr lang="en-US" sz="1300" dirty="0"/>
          </a:p>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Low profile</a:t>
            </a:r>
            <a:endParaRPr lang="en-US" sz="1300" dirty="0"/>
          </a:p>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Open source</a:t>
            </a:r>
            <a:endParaRPr lang="en-US" sz="1300" dirty="0"/>
          </a:p>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Mechanical</a:t>
            </a:r>
            <a:endParaRPr lang="en-US" sz="1300" dirty="0"/>
          </a:p>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Keyboards</a:t>
            </a:r>
            <a:endParaRPr lang="en-US" sz="1300" dirty="0"/>
          </a:p>
        </p:txBody>
      </p:sp>
      <p:sp>
        <p:nvSpPr>
          <p:cNvPr id="6" name="Shape 4"/>
          <p:cNvSpPr/>
          <p:nvPr/>
        </p:nvSpPr>
        <p:spPr>
          <a:xfrm>
            <a:off x="0" y="0"/>
            <a:ext cx="4114800" cy="5143500"/>
          </a:xfrm>
          <a:prstGeom prst="rect">
            <a:avLst/>
          </a:prstGeom>
          <a:solidFill>
            <a:srgbClr val="F1F1F1"/>
          </a:solidFill>
          <a:ln/>
        </p:spPr>
      </p:sp>
      <p:pic>
        <p:nvPicPr>
          <p:cNvPr id="7" name="Image 0" descr="C:\PROJECTS\AI_round_table\presentation_create\3_pdf_brandbook2ppx\media\drake-approves--disapproves.png">    </p:cNvPr>
          <p:cNvPicPr>
            <a:picLocks noChangeAspect="1"/>
          </p:cNvPicPr>
          <p:nvPr/>
        </p:nvPicPr>
        <p:blipFill>
          <a:blip r:embed="rId1"/>
          <a:srcRect l="0" r="0" t="0" b="0"/>
          <a:stretch/>
        </p:blipFill>
        <p:spPr>
          <a:xfrm>
            <a:off x="137160" y="274320"/>
            <a:ext cx="3840480" cy="4572000"/>
          </a:xfrm>
          <a:prstGeom prst="rect">
            <a:avLst/>
          </a:prstGeom>
        </p:spPr>
      </p:pic>
      <p:pic>
        <p:nvPicPr>
          <p:cNvPr id="8"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200" b="1" dirty="0">
                <a:solidFill>
                  <a:srgbClr val="515BA2"/>
                </a:solidFill>
                <a:latin typeface="Century Gothic" pitchFamily="34" charset="0"/>
                <a:ea typeface="Century Gothic" pitchFamily="34" charset="-122"/>
                <a:cs typeface="Century Gothic" pitchFamily="34" charset="-120"/>
              </a:rPr>
              <a:t>CAN WE DO BETTER?</a:t>
            </a:r>
            <a:endParaRPr lang="en-US" sz="2200" dirty="0"/>
          </a:p>
        </p:txBody>
      </p:sp>
      <p:sp>
        <p:nvSpPr>
          <p:cNvPr id="4" name="Text 2"/>
          <p:cNvSpPr/>
          <p:nvPr/>
        </p:nvSpPr>
        <p:spPr>
          <a:xfrm>
            <a:off x="548640" y="777240"/>
            <a:ext cx="8046720" cy="365760"/>
          </a:xfrm>
          <a:prstGeom prst="rect">
            <a:avLst/>
          </a:prstGeom>
          <a:noFill/>
          <a:ln/>
        </p:spPr>
        <p:txBody>
          <a:bodyPr wrap="square" lIns="0" tIns="0" rIns="0" bIns="0" rtlCol="0" anchor="ctr"/>
          <a:lstStyle/>
          <a:p>
            <a:pPr indent="0" marL="0">
              <a:buNone/>
            </a:pPr>
            <a:r>
              <a:rPr lang="en-US" sz="1100" dirty="0">
                <a:solidFill>
                  <a:srgbClr val="626A99"/>
                </a:solidFill>
                <a:latin typeface="Arial" pitchFamily="34" charset="0"/>
                <a:ea typeface="Arial" pitchFamily="34" charset="-122"/>
                <a:cs typeface="Arial" pitchFamily="34" charset="-120"/>
              </a:rPr>
              <a:t>Dvorak layout</a:t>
            </a:r>
            <a:endParaRPr lang="en-US" sz="1100" dirty="0"/>
          </a:p>
        </p:txBody>
      </p:sp>
      <p:pic>
        <p:nvPicPr>
          <p:cNvPr id="5" name="Image 0" descr="C:\PROJECTS\AI_round_table\presentation_create\3_pdf_brandbook2ppx\media\layout\dvorak_layout.png">    </p:cNvPr>
          <p:cNvPicPr>
            <a:picLocks noChangeAspect="1"/>
          </p:cNvPicPr>
          <p:nvPr/>
        </p:nvPicPr>
        <p:blipFill>
          <a:blip r:embed="rId1"/>
          <a:srcRect l="0" r="0" t="0" b="0"/>
          <a:stretch/>
        </p:blipFill>
        <p:spPr>
          <a:xfrm>
            <a:off x="914400" y="1280160"/>
            <a:ext cx="7315200" cy="3474720"/>
          </a:xfrm>
          <a:prstGeom prst="rect">
            <a:avLst/>
          </a:prstGeom>
        </p:spPr>
      </p:pic>
      <p:pic>
        <p:nvPicPr>
          <p:cNvPr id="6"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8046720" cy="548640"/>
          </a:xfrm>
          <a:prstGeom prst="rect">
            <a:avLst/>
          </a:prstGeom>
          <a:noFill/>
          <a:ln/>
        </p:spPr>
        <p:txBody>
          <a:bodyPr wrap="square" lIns="0" tIns="0" rIns="0" bIns="0" rtlCol="0" anchor="ctr"/>
          <a:lstStyle/>
          <a:p>
            <a:pPr indent="0" marL="0">
              <a:buNone/>
            </a:pPr>
            <a:r>
              <a:rPr lang="en-US" sz="2400" b="1" dirty="0">
                <a:solidFill>
                  <a:srgbClr val="515BA2"/>
                </a:solidFill>
                <a:latin typeface="Century Gothic" pitchFamily="34" charset="0"/>
                <a:ea typeface="Century Gothic" pitchFamily="34" charset="-122"/>
                <a:cs typeface="Century Gothic" pitchFamily="34" charset="-120"/>
              </a:rPr>
              <a:t>CAN WE DO BETTER?</a:t>
            </a:r>
            <a:endParaRPr lang="en-US" sz="2400" dirty="0"/>
          </a:p>
        </p:txBody>
      </p:sp>
      <p:sp>
        <p:nvSpPr>
          <p:cNvPr id="4" name="Shape 2"/>
          <p:cNvSpPr/>
          <p:nvPr/>
        </p:nvSpPr>
        <p:spPr>
          <a:xfrm>
            <a:off x="548640" y="868680"/>
            <a:ext cx="1371600" cy="36576"/>
          </a:xfrm>
          <a:prstGeom prst="rect">
            <a:avLst/>
          </a:prstGeom>
          <a:solidFill>
            <a:srgbClr val="ACB317"/>
          </a:solidFill>
          <a:ln/>
        </p:spPr>
      </p:sp>
      <p:sp>
        <p:nvSpPr>
          <p:cNvPr id="5" name="Shape 3"/>
          <p:cNvSpPr/>
          <p:nvPr/>
        </p:nvSpPr>
        <p:spPr>
          <a:xfrm>
            <a:off x="548640" y="1097280"/>
            <a:ext cx="45720" cy="1371600"/>
          </a:xfrm>
          <a:prstGeom prst="rect">
            <a:avLst/>
          </a:prstGeom>
          <a:solidFill>
            <a:srgbClr val="0092D0"/>
          </a:solidFill>
          <a:ln/>
        </p:spPr>
      </p:sp>
      <p:sp>
        <p:nvSpPr>
          <p:cNvPr id="6" name="Text 4"/>
          <p:cNvSpPr/>
          <p:nvPr/>
        </p:nvSpPr>
        <p:spPr>
          <a:xfrm>
            <a:off x="822960" y="1097280"/>
            <a:ext cx="7498080" cy="1371600"/>
          </a:xfrm>
          <a:prstGeom prst="rect">
            <a:avLst/>
          </a:prstGeom>
          <a:noFill/>
          <a:ln/>
        </p:spPr>
        <p:txBody>
          <a:bodyPr wrap="square" lIns="0" tIns="0" rIns="0" bIns="0" rtlCol="0" anchor="t"/>
          <a:lstStyle/>
          <a:p>
            <a:pPr indent="0" marL="0">
              <a:buNone/>
            </a:pPr>
            <a:r>
              <a:rPr lang="en-US" sz="1100" i="1" dirty="0">
                <a:solidFill>
                  <a:srgbClr val="596169"/>
                </a:solidFill>
                <a:latin typeface="Arial" pitchFamily="34" charset="0"/>
                <a:ea typeface="Arial" pitchFamily="34" charset="-122"/>
                <a:cs typeface="Arial" pitchFamily="34" charset="-120"/>
              </a:rPr>
              <a:t>We have seen that the DVORAK layout does produce better typing speed performance than the QWERTY keyboard, but that this difference is just 4 or 5%. When we look at the history of the typewriter we can assume that people are not willing to switch to this superior design: the gain is too small compared to the costs of retraining.</a:t>
            </a:r>
            <a:endParaRPr lang="en-US" sz="1100" dirty="0"/>
          </a:p>
        </p:txBody>
      </p:sp>
      <p:sp>
        <p:nvSpPr>
          <p:cNvPr id="7" name="Shape 5"/>
          <p:cNvSpPr/>
          <p:nvPr/>
        </p:nvSpPr>
        <p:spPr>
          <a:xfrm>
            <a:off x="548640" y="2743200"/>
            <a:ext cx="45720" cy="1371600"/>
          </a:xfrm>
          <a:prstGeom prst="rect">
            <a:avLst/>
          </a:prstGeom>
          <a:solidFill>
            <a:srgbClr val="ACB317"/>
          </a:solidFill>
          <a:ln/>
        </p:spPr>
      </p:sp>
      <p:sp>
        <p:nvSpPr>
          <p:cNvPr id="8" name="Text 6"/>
          <p:cNvSpPr/>
          <p:nvPr/>
        </p:nvSpPr>
        <p:spPr>
          <a:xfrm>
            <a:off x="822960" y="2743200"/>
            <a:ext cx="7498080" cy="1371600"/>
          </a:xfrm>
          <a:prstGeom prst="rect">
            <a:avLst/>
          </a:prstGeom>
          <a:noFill/>
          <a:ln/>
        </p:spPr>
        <p:txBody>
          <a:bodyPr wrap="square" lIns="0" tIns="0" rIns="0" bIns="0" rtlCol="0" anchor="t"/>
          <a:lstStyle/>
          <a:p>
            <a:pPr indent="0" marL="0">
              <a:buNone/>
            </a:pPr>
            <a:r>
              <a:rPr lang="en-US" sz="1100" i="1" dirty="0">
                <a:solidFill>
                  <a:srgbClr val="596169"/>
                </a:solidFill>
                <a:latin typeface="Arial" pitchFamily="34" charset="0"/>
                <a:ea typeface="Arial" pitchFamily="34" charset="-122"/>
                <a:cs typeface="Arial" pitchFamily="34" charset="-120"/>
              </a:rPr>
              <a:t>The major feature of Dvorak's DSK, however, is its optimised key placement. The DSK is designed for touch typing and significantly reduces finger movement and thus typists' fatigue. Though this ergonomic feature has been pointed out in many different studies – and in fact is quite evident – this has not convinced the general public that they are better off with the DVORAK layout.</a:t>
            </a:r>
            <a:endParaRPr lang="en-US" sz="1100" dirty="0"/>
          </a:p>
        </p:txBody>
      </p:sp>
      <p:sp>
        <p:nvSpPr>
          <p:cNvPr id="9" name="Text 7"/>
          <p:cNvSpPr/>
          <p:nvPr/>
        </p:nvSpPr>
        <p:spPr>
          <a:xfrm>
            <a:off x="548640" y="4389120"/>
            <a:ext cx="7315200" cy="365760"/>
          </a:xfrm>
          <a:prstGeom prst="rect">
            <a:avLst/>
          </a:prstGeom>
          <a:noFill/>
          <a:ln/>
        </p:spPr>
        <p:txBody>
          <a:bodyPr wrap="square" lIns="0" tIns="0" rIns="0" bIns="0" rtlCol="0" anchor="ctr"/>
          <a:lstStyle/>
          <a:p>
            <a:pPr indent="0" marL="0">
              <a:buNone/>
            </a:pPr>
            <a:r>
              <a:rPr lang="en-US" sz="900" dirty="0">
                <a:solidFill>
                  <a:srgbClr val="0092D0"/>
                </a:solidFill>
                <a:latin typeface="Arial" pitchFamily="34" charset="0"/>
                <a:ea typeface="Arial" pitchFamily="34" charset="-122"/>
                <a:cs typeface="Arial" pitchFamily="34" charset="-120"/>
              </a:rPr>
              <a:t>"Comparing Different Keyboard Layouts: Aspects of QWERTY, DVORAK and alphabetical keyboards"</a:t>
            </a:r>
            <a:endParaRPr lang="en-US" sz="900" dirty="0"/>
          </a:p>
        </p:txBody>
      </p:sp>
      <p:pic>
        <p:nvPicPr>
          <p:cNvPr id="10" name="Image 0" descr="C:\PROJECTS\AI_round_table\presentation_create\3_pdf_brandbook2ppx\sanofi_logo_full.png">    </p:cNvPr>
          <p:cNvPicPr>
            <a:picLocks noChangeAspect="1"/>
          </p:cNvPicPr>
          <p:nvPr/>
        </p:nvPicPr>
        <p:blipFill>
          <a:blip r:embed="rId1"/>
          <a:srcRect l="0" r="0" t="0" b="0"/>
          <a:stretch/>
        </p:blipFill>
        <p:spPr>
          <a:xfrm>
            <a:off x="8275320" y="4434840"/>
            <a:ext cx="502920" cy="548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400" b="1" dirty="0">
                <a:solidFill>
                  <a:srgbClr val="515BA2"/>
                </a:solidFill>
                <a:latin typeface="Century Gothic" pitchFamily="34" charset="0"/>
                <a:ea typeface="Century Gothic" pitchFamily="34" charset="-122"/>
                <a:cs typeface="Century Gothic" pitchFamily="34" charset="-120"/>
              </a:rPr>
              <a:t>COLEMAK LAYOUT</a:t>
            </a:r>
            <a:endParaRPr lang="en-US" sz="2400" dirty="0"/>
          </a:p>
        </p:txBody>
      </p:sp>
      <p:sp>
        <p:nvSpPr>
          <p:cNvPr id="4" name="Shape 2"/>
          <p:cNvSpPr/>
          <p:nvPr/>
        </p:nvSpPr>
        <p:spPr>
          <a:xfrm>
            <a:off x="548640" y="822960"/>
            <a:ext cx="1371600" cy="36576"/>
          </a:xfrm>
          <a:prstGeom prst="rect">
            <a:avLst/>
          </a:prstGeom>
          <a:solidFill>
            <a:srgbClr val="ACB317"/>
          </a:solidFill>
          <a:ln/>
        </p:spPr>
      </p:sp>
      <p:pic>
        <p:nvPicPr>
          <p:cNvPr id="5" name="Image 0" descr="C:\PROJECTS\AI_round_table\presentation_create\3_pdf_brandbook2ppx\media\layout\colemak_layout.png">    </p:cNvPr>
          <p:cNvPicPr>
            <a:picLocks noChangeAspect="1"/>
          </p:cNvPicPr>
          <p:nvPr/>
        </p:nvPicPr>
        <p:blipFill>
          <a:blip r:embed="rId1"/>
          <a:srcRect l="0" r="0" t="0" b="0"/>
          <a:stretch/>
        </p:blipFill>
        <p:spPr>
          <a:xfrm>
            <a:off x="914400" y="1005840"/>
            <a:ext cx="7315200" cy="2011680"/>
          </a:xfrm>
          <a:prstGeom prst="rect">
            <a:avLst/>
          </a:prstGeom>
        </p:spPr>
      </p:pic>
      <p:sp>
        <p:nvSpPr>
          <p:cNvPr id="6" name="Shape 3"/>
          <p:cNvSpPr/>
          <p:nvPr/>
        </p:nvSpPr>
        <p:spPr>
          <a:xfrm>
            <a:off x="548640" y="3291840"/>
            <a:ext cx="45720" cy="914400"/>
          </a:xfrm>
          <a:prstGeom prst="rect">
            <a:avLst/>
          </a:prstGeom>
          <a:solidFill>
            <a:srgbClr val="0092D0"/>
          </a:solidFill>
          <a:ln/>
        </p:spPr>
      </p:sp>
      <p:sp>
        <p:nvSpPr>
          <p:cNvPr id="7" name="Text 4"/>
          <p:cNvSpPr/>
          <p:nvPr/>
        </p:nvSpPr>
        <p:spPr>
          <a:xfrm>
            <a:off x="822960" y="3291840"/>
            <a:ext cx="7315200" cy="914400"/>
          </a:xfrm>
          <a:prstGeom prst="rect">
            <a:avLst/>
          </a:prstGeom>
          <a:noFill/>
          <a:ln/>
        </p:spPr>
        <p:txBody>
          <a:bodyPr wrap="square" lIns="0" tIns="0" rIns="0" bIns="0" rtlCol="0" anchor="t"/>
          <a:lstStyle/>
          <a:p>
            <a:pPr indent="0" marL="0">
              <a:buNone/>
            </a:pPr>
            <a:r>
              <a:rPr lang="en-US" sz="1200" i="1" dirty="0">
                <a:solidFill>
                  <a:srgbClr val="596169"/>
                </a:solidFill>
                <a:latin typeface="Arial" pitchFamily="34" charset="0"/>
                <a:ea typeface="Arial" pitchFamily="34" charset="-122"/>
                <a:cs typeface="Arial" pitchFamily="34" charset="-120"/>
              </a:rPr>
              <a:t>Coleman states that he designed Colemak to be easy to learn, explaining that Dvorak is hard for QWERTY typists to learn due to it being so different from the QWERTY layout.</a:t>
            </a:r>
            <a:endParaRPr lang="en-US" sz="1200" dirty="0"/>
          </a:p>
        </p:txBody>
      </p:sp>
      <p:pic>
        <p:nvPicPr>
          <p:cNvPr id="8"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515BA2"/>
        </a:solidFill>
      </p:bgPr>
    </p:bg>
    <p:spTree>
      <p:nvGrpSpPr>
        <p:cNvPr id="1" name=""/>
        <p:cNvGrpSpPr/>
        <p:nvPr/>
      </p:nvGrpSpPr>
      <p:grpSpPr>
        <a:xfrm>
          <a:off x="0" y="0"/>
          <a:ext cx="0" cy="0"/>
          <a:chOff x="0" y="0"/>
          <a:chExt cx="0" cy="0"/>
        </a:xfrm>
      </p:grpSpPr>
      <p:sp>
        <p:nvSpPr>
          <p:cNvPr id="2" name="Shape 0"/>
          <p:cNvSpPr/>
          <p:nvPr/>
        </p:nvSpPr>
        <p:spPr>
          <a:xfrm>
            <a:off x="6858000" y="-914400"/>
            <a:ext cx="3200400" cy="3200400"/>
          </a:xfrm>
          <a:prstGeom prst="ellipse">
            <a:avLst/>
          </a:prstGeom>
          <a:solidFill>
            <a:srgbClr val="BCA36A">
              <a:alpha val="15000"/>
            </a:srgbClr>
          </a:solidFill>
          <a:ln/>
        </p:spPr>
      </p:sp>
      <p:sp>
        <p:nvSpPr>
          <p:cNvPr id="3" name="Shape 1"/>
          <p:cNvSpPr/>
          <p:nvPr/>
        </p:nvSpPr>
        <p:spPr>
          <a:xfrm>
            <a:off x="-457200" y="3657600"/>
            <a:ext cx="1828800" cy="1828800"/>
          </a:xfrm>
          <a:prstGeom prst="ellipse">
            <a:avLst/>
          </a:prstGeom>
          <a:solidFill>
            <a:srgbClr val="ACB317">
              <a:alpha val="15000"/>
            </a:srgbClr>
          </a:solidFill>
          <a:ln/>
        </p:spPr>
      </p:sp>
      <p:sp>
        <p:nvSpPr>
          <p:cNvPr id="4" name="Text 2"/>
          <p:cNvSpPr/>
          <p:nvPr/>
        </p:nvSpPr>
        <p:spPr>
          <a:xfrm>
            <a:off x="731520" y="914400"/>
            <a:ext cx="7315200" cy="914400"/>
          </a:xfrm>
          <a:prstGeom prst="rect">
            <a:avLst/>
          </a:prstGeom>
          <a:noFill/>
          <a:ln/>
        </p:spPr>
        <p:txBody>
          <a:bodyPr wrap="square" lIns="0" tIns="0" rIns="0" bIns="0" rtlCol="0" anchor="ctr"/>
          <a:lstStyle/>
          <a:p>
            <a:pPr indent="0" marL="0">
              <a:buNone/>
            </a:pPr>
            <a:r>
              <a:rPr lang="en-US" sz="7200" b="1" dirty="0">
                <a:solidFill>
                  <a:srgbClr val="FFFFFF"/>
                </a:solidFill>
                <a:latin typeface="Century Gothic" pitchFamily="34" charset="0"/>
                <a:ea typeface="Century Gothic" pitchFamily="34" charset="-122"/>
                <a:cs typeface="Century Gothic" pitchFamily="34" charset="-120"/>
              </a:rPr>
              <a:t>4.</a:t>
            </a:r>
            <a:endParaRPr lang="en-US" sz="7200" dirty="0"/>
          </a:p>
        </p:txBody>
      </p:sp>
      <p:sp>
        <p:nvSpPr>
          <p:cNvPr id="5" name="Text 3"/>
          <p:cNvSpPr/>
          <p:nvPr/>
        </p:nvSpPr>
        <p:spPr>
          <a:xfrm>
            <a:off x="731520" y="2011680"/>
            <a:ext cx="7680960" cy="1371600"/>
          </a:xfrm>
          <a:prstGeom prst="rect">
            <a:avLst/>
          </a:prstGeom>
          <a:noFill/>
          <a:ln/>
        </p:spPr>
        <p:txBody>
          <a:bodyPr wrap="square" lIns="0" tIns="0" rIns="0" bIns="0" rtlCol="0" anchor="ctr"/>
          <a:lstStyle/>
          <a:p>
            <a:pPr indent="0" marL="0">
              <a:buNone/>
            </a:pPr>
            <a:r>
              <a:rPr lang="en-US" sz="4000" b="1" dirty="0">
                <a:solidFill>
                  <a:srgbClr val="FFFFFF"/>
                </a:solidFill>
                <a:latin typeface="Century Gothic" pitchFamily="34" charset="0"/>
                <a:ea typeface="Century Gothic" pitchFamily="34" charset="-122"/>
                <a:cs typeface="Century Gothic" pitchFamily="34" charset="-120"/>
              </a:rPr>
              <a:t>MIRYOKU</a:t>
            </a:r>
            <a:endParaRPr lang="en-US" sz="4000" dirty="0"/>
          </a:p>
        </p:txBody>
      </p:sp>
      <p:pic>
        <p:nvPicPr>
          <p:cNvPr id="6" name="Image 0" descr="C:\PROJECTS\AI_round_table\presentation_create\3_pdf_brandbook2ppx\sanofi_logo_full.png">    </p:cNvPr>
          <p:cNvPicPr>
            <a:picLocks noChangeAspect="1"/>
          </p:cNvPicPr>
          <p:nvPr/>
        </p:nvPicPr>
        <p:blipFill>
          <a:blip r:embed="rId1"/>
          <a:srcRect l="0" r="0" t="0" b="0"/>
          <a:stretch/>
        </p:blipFill>
        <p:spPr>
          <a:xfrm>
            <a:off x="8138160" y="4343400"/>
            <a:ext cx="594360" cy="6400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914400" y="1097280"/>
            <a:ext cx="7315200" cy="2926080"/>
          </a:xfrm>
          <a:prstGeom prst="rect">
            <a:avLst/>
          </a:prstGeom>
          <a:noFill/>
          <a:ln/>
        </p:spPr>
        <p:txBody>
          <a:bodyPr wrap="square" lIns="0" tIns="0" rIns="0" bIns="0" rtlCol="0" anchor="ctr"/>
          <a:lstStyle/>
          <a:p>
            <a:pPr algn="ctr" indent="0" marL="0">
              <a:buNone/>
            </a:pPr>
            <a:r>
              <a:rPr lang="en-US" sz="4400" b="1" dirty="0">
                <a:solidFill>
                  <a:srgbClr val="515BA2"/>
                </a:solidFill>
                <a:latin typeface="Century Gothic" pitchFamily="34" charset="0"/>
                <a:ea typeface="Century Gothic" pitchFamily="34" charset="-122"/>
                <a:cs typeface="Century Gothic" pitchFamily="34" charset="-120"/>
              </a:rPr>
              <a:t>LET'S PUT IT ALL TOGETHER NOW</a:t>
            </a:r>
            <a:endParaRPr lang="en-US" sz="4400" dirty="0"/>
          </a:p>
        </p:txBody>
      </p:sp>
      <p:pic>
        <p:nvPicPr>
          <p:cNvPr id="4" name="Image 0" descr="C:\PROJECTS\AI_round_table\presentation_create\3_pdf_brandbook2ppx\sanofi_logo_full.png">    </p:cNvPr>
          <p:cNvPicPr>
            <a:picLocks noChangeAspect="1"/>
          </p:cNvPicPr>
          <p:nvPr/>
        </p:nvPicPr>
        <p:blipFill>
          <a:blip r:embed="rId1"/>
          <a:srcRect l="0" r="0" t="0" b="0"/>
          <a:stretch/>
        </p:blipFill>
        <p:spPr>
          <a:xfrm>
            <a:off x="8275320" y="4434840"/>
            <a:ext cx="502920" cy="5486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200" b="1" dirty="0">
                <a:solidFill>
                  <a:srgbClr val="515BA2"/>
                </a:solidFill>
                <a:latin typeface="Century Gothic" pitchFamily="34" charset="0"/>
                <a:ea typeface="Century Gothic" pitchFamily="34" charset="-122"/>
                <a:cs typeface="Century Gothic" pitchFamily="34" charset="-120"/>
              </a:rPr>
              <a:t>BASE LAYER</a:t>
            </a:r>
            <a:endParaRPr lang="en-US" sz="2200" dirty="0"/>
          </a:p>
        </p:txBody>
      </p:sp>
      <p:pic>
        <p:nvPicPr>
          <p:cNvPr id="4" name="Image 0" descr="C:\PROJECTS\AI_round_table\presentation_create\3_pdf_brandbook2ppx\media\miryoku\0_base\full_104.png">    </p:cNvPr>
          <p:cNvPicPr>
            <a:picLocks noChangeAspect="1"/>
          </p:cNvPicPr>
          <p:nvPr/>
        </p:nvPicPr>
        <p:blipFill>
          <a:blip r:embed="rId1"/>
          <a:srcRect l="0" r="0" t="0" b="0"/>
          <a:stretch/>
        </p:blipFill>
        <p:spPr>
          <a:xfrm>
            <a:off x="731520" y="1097280"/>
            <a:ext cx="7680960" cy="1737360"/>
          </a:xfrm>
          <a:prstGeom prst="rect">
            <a:avLst/>
          </a:prstGeom>
        </p:spPr>
      </p:pic>
      <p:pic>
        <p:nvPicPr>
          <p:cNvPr id="5" name="Image 1" descr="C:\PROJECTS\AI_round_table\presentation_create\3_pdf_brandbook2ppx\media\miryoku\0_base\miryoku-base-layer.drawio.png">    </p:cNvPr>
          <p:cNvPicPr>
            <a:picLocks noChangeAspect="1"/>
          </p:cNvPicPr>
          <p:nvPr/>
        </p:nvPicPr>
        <p:blipFill>
          <a:blip r:embed="rId2"/>
          <a:srcRect l="0" r="0" t="0" b="0"/>
          <a:stretch/>
        </p:blipFill>
        <p:spPr>
          <a:xfrm>
            <a:off x="1097280" y="2926080"/>
            <a:ext cx="6949440" cy="1828800"/>
          </a:xfrm>
          <a:prstGeom prst="rect">
            <a:avLst/>
          </a:prstGeom>
        </p:spPr>
      </p:pic>
      <p:pic>
        <p:nvPicPr>
          <p:cNvPr id="6" name="Image 2" descr="C:\PROJECTS\AI_round_table\presentation_create\3_pdf_brandbook2ppx\sanofi_logo_full.png">    </p:cNvPr>
          <p:cNvPicPr>
            <a:picLocks noChangeAspect="1"/>
          </p:cNvPicPr>
          <p:nvPr/>
        </p:nvPicPr>
        <p:blipFill>
          <a:blip r:embed="rId3"/>
          <a:srcRect l="0" r="0" t="0" b="0"/>
          <a:stretch/>
        </p:blipFill>
        <p:spPr>
          <a:xfrm>
            <a:off x="8275320" y="4434840"/>
            <a:ext cx="502920" cy="5486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200" b="1" dirty="0">
                <a:solidFill>
                  <a:srgbClr val="515BA2"/>
                </a:solidFill>
                <a:latin typeface="Century Gothic" pitchFamily="34" charset="0"/>
                <a:ea typeface="Century Gothic" pitchFamily="34" charset="-122"/>
                <a:cs typeface="Century Gothic" pitchFamily="34" charset="-120"/>
              </a:rPr>
              <a:t>BASE LAYER</a:t>
            </a:r>
            <a:endParaRPr lang="en-US" sz="2200" dirty="0"/>
          </a:p>
        </p:txBody>
      </p:sp>
      <p:pic>
        <p:nvPicPr>
          <p:cNvPr id="4" name="Image 0" descr="C:\PROJECTS\AI_round_table\presentation_create\3_pdf_brandbook2ppx\media\miryoku\1_base\104_full.png">    </p:cNvPr>
          <p:cNvPicPr>
            <a:picLocks noChangeAspect="1"/>
          </p:cNvPicPr>
          <p:nvPr/>
        </p:nvPicPr>
        <p:blipFill>
          <a:blip r:embed="rId1"/>
          <a:srcRect l="0" r="0" t="0" b="0"/>
          <a:stretch/>
        </p:blipFill>
        <p:spPr>
          <a:xfrm>
            <a:off x="731520" y="1097280"/>
            <a:ext cx="7680960" cy="1737360"/>
          </a:xfrm>
          <a:prstGeom prst="rect">
            <a:avLst/>
          </a:prstGeom>
        </p:spPr>
      </p:pic>
      <p:pic>
        <p:nvPicPr>
          <p:cNvPr id="5" name="Image 1" descr="C:\PROJECTS\AI_round_table\presentation_create\3_pdf_brandbook2ppx\media\miryoku\1_base\miryoku-base-layer.png">    </p:cNvPr>
          <p:cNvPicPr>
            <a:picLocks noChangeAspect="1"/>
          </p:cNvPicPr>
          <p:nvPr/>
        </p:nvPicPr>
        <p:blipFill>
          <a:blip r:embed="rId2"/>
          <a:srcRect l="0" r="0" t="0" b="0"/>
          <a:stretch/>
        </p:blipFill>
        <p:spPr>
          <a:xfrm>
            <a:off x="1097280" y="2926080"/>
            <a:ext cx="6949440" cy="1828800"/>
          </a:xfrm>
          <a:prstGeom prst="rect">
            <a:avLst/>
          </a:prstGeom>
        </p:spPr>
      </p:pic>
      <p:pic>
        <p:nvPicPr>
          <p:cNvPr id="6" name="Image 2" descr="C:\PROJECTS\AI_round_table\presentation_create\3_pdf_brandbook2ppx\sanofi_logo_full.png">    </p:cNvPr>
          <p:cNvPicPr>
            <a:picLocks noChangeAspect="1"/>
          </p:cNvPicPr>
          <p:nvPr/>
        </p:nvPicPr>
        <p:blipFill>
          <a:blip r:embed="rId3"/>
          <a:srcRect l="0" r="0" t="0" b="0"/>
          <a:stretch/>
        </p:blipFill>
        <p:spPr>
          <a:xfrm>
            <a:off x="8275320" y="4434840"/>
            <a:ext cx="502920" cy="5486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200" b="1" dirty="0">
                <a:solidFill>
                  <a:srgbClr val="515BA2"/>
                </a:solidFill>
                <a:latin typeface="Century Gothic" pitchFamily="34" charset="0"/>
                <a:ea typeface="Century Gothic" pitchFamily="34" charset="-122"/>
                <a:cs typeface="Century Gothic" pitchFamily="34" charset="-120"/>
              </a:rPr>
              <a:t>BASE LAYER</a:t>
            </a:r>
            <a:endParaRPr lang="en-US" sz="2200" dirty="0"/>
          </a:p>
        </p:txBody>
      </p:sp>
      <p:pic>
        <p:nvPicPr>
          <p:cNvPr id="4" name="Image 0" descr="C:\PROJECTS\AI_round_table\presentation_create\3_pdf_brandbook2ppx\media\miryoku\2_base\104_full.png">    </p:cNvPr>
          <p:cNvPicPr>
            <a:picLocks noChangeAspect="1"/>
          </p:cNvPicPr>
          <p:nvPr/>
        </p:nvPicPr>
        <p:blipFill>
          <a:blip r:embed="rId1"/>
          <a:srcRect l="0" r="0" t="0" b="0"/>
          <a:stretch/>
        </p:blipFill>
        <p:spPr>
          <a:xfrm>
            <a:off x="731520" y="1097280"/>
            <a:ext cx="7680960" cy="1737360"/>
          </a:xfrm>
          <a:prstGeom prst="rect">
            <a:avLst/>
          </a:prstGeom>
        </p:spPr>
      </p:pic>
      <p:pic>
        <p:nvPicPr>
          <p:cNvPr id="5" name="Image 1" descr="C:\PROJECTS\AI_round_table\presentation_create\3_pdf_brandbook2ppx\media\miryoku\2_base\miryoku-base-layer.png">    </p:cNvPr>
          <p:cNvPicPr>
            <a:picLocks noChangeAspect="1"/>
          </p:cNvPicPr>
          <p:nvPr/>
        </p:nvPicPr>
        <p:blipFill>
          <a:blip r:embed="rId2"/>
          <a:srcRect l="0" r="0" t="0" b="0"/>
          <a:stretch/>
        </p:blipFill>
        <p:spPr>
          <a:xfrm>
            <a:off x="1097280" y="2926080"/>
            <a:ext cx="6949440" cy="1828800"/>
          </a:xfrm>
          <a:prstGeom prst="rect">
            <a:avLst/>
          </a:prstGeom>
        </p:spPr>
      </p:pic>
      <p:pic>
        <p:nvPicPr>
          <p:cNvPr id="6" name="Image 2" descr="C:\PROJECTS\AI_round_table\presentation_create\3_pdf_brandbook2ppx\sanofi_logo_full.png">    </p:cNvPr>
          <p:cNvPicPr>
            <a:picLocks noChangeAspect="1"/>
          </p:cNvPicPr>
          <p:nvPr/>
        </p:nvPicPr>
        <p:blipFill>
          <a:blip r:embed="rId3"/>
          <a:srcRect l="0" r="0" t="0" b="0"/>
          <a:stretch/>
        </p:blipFill>
        <p:spPr>
          <a:xfrm>
            <a:off x="8275320" y="4434840"/>
            <a:ext cx="502920" cy="5486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200" b="1" dirty="0">
                <a:solidFill>
                  <a:srgbClr val="515BA2"/>
                </a:solidFill>
                <a:latin typeface="Century Gothic" pitchFamily="34" charset="0"/>
                <a:ea typeface="Century Gothic" pitchFamily="34" charset="-122"/>
                <a:cs typeface="Century Gothic" pitchFamily="34" charset="-120"/>
              </a:rPr>
              <a:t>BASE LAYER</a:t>
            </a:r>
            <a:endParaRPr lang="en-US" sz="2200" dirty="0"/>
          </a:p>
        </p:txBody>
      </p:sp>
      <p:pic>
        <p:nvPicPr>
          <p:cNvPr id="4" name="Image 0" descr="C:\PROJECTS\AI_round_table\presentation_create\3_pdf_brandbook2ppx\media\miryoku\3_base\full_104.png">    </p:cNvPr>
          <p:cNvPicPr>
            <a:picLocks noChangeAspect="1"/>
          </p:cNvPicPr>
          <p:nvPr/>
        </p:nvPicPr>
        <p:blipFill>
          <a:blip r:embed="rId1"/>
          <a:srcRect l="0" r="0" t="0" b="0"/>
          <a:stretch/>
        </p:blipFill>
        <p:spPr>
          <a:xfrm>
            <a:off x="731520" y="1097280"/>
            <a:ext cx="7680960" cy="1737360"/>
          </a:xfrm>
          <a:prstGeom prst="rect">
            <a:avLst/>
          </a:prstGeom>
        </p:spPr>
      </p:pic>
      <p:pic>
        <p:nvPicPr>
          <p:cNvPr id="5" name="Image 1" descr="C:\PROJECTS\AI_round_table\presentation_create\3_pdf_brandbook2ppx\media\miryoku\3_base\miryoku-base-layer.png">    </p:cNvPr>
          <p:cNvPicPr>
            <a:picLocks noChangeAspect="1"/>
          </p:cNvPicPr>
          <p:nvPr/>
        </p:nvPicPr>
        <p:blipFill>
          <a:blip r:embed="rId2"/>
          <a:srcRect l="0" r="0" t="0" b="0"/>
          <a:stretch/>
        </p:blipFill>
        <p:spPr>
          <a:xfrm>
            <a:off x="1097280" y="2926080"/>
            <a:ext cx="6949440" cy="1828800"/>
          </a:xfrm>
          <a:prstGeom prst="rect">
            <a:avLst/>
          </a:prstGeom>
        </p:spPr>
      </p:pic>
      <p:pic>
        <p:nvPicPr>
          <p:cNvPr id="6" name="Image 2" descr="C:\PROJECTS\AI_round_table\presentation_create\3_pdf_brandbook2ppx\sanofi_logo_full.png">    </p:cNvPr>
          <p:cNvPicPr>
            <a:picLocks noChangeAspect="1"/>
          </p:cNvPicPr>
          <p:nvPr/>
        </p:nvPicPr>
        <p:blipFill>
          <a:blip r:embed="rId3"/>
          <a:srcRect l="0" r="0" t="0" b="0"/>
          <a:stretch/>
        </p:blipFill>
        <p:spPr>
          <a:xfrm>
            <a:off x="8275320" y="4434840"/>
            <a:ext cx="502920" cy="5486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200" b="1" dirty="0">
                <a:solidFill>
                  <a:srgbClr val="515BA2"/>
                </a:solidFill>
                <a:latin typeface="Century Gothic" pitchFamily="34" charset="0"/>
                <a:ea typeface="Century Gothic" pitchFamily="34" charset="-122"/>
                <a:cs typeface="Century Gothic" pitchFamily="34" charset="-120"/>
              </a:rPr>
              <a:t>NUM LAYER</a:t>
            </a:r>
            <a:endParaRPr lang="en-US" sz="2200" dirty="0"/>
          </a:p>
        </p:txBody>
      </p:sp>
      <p:pic>
        <p:nvPicPr>
          <p:cNvPr id="4" name="Image 0" descr="C:\PROJECTS\AI_round_table\presentation_create\3_pdf_brandbook2ppx\media\miryoku\0_num\full_104.png">    </p:cNvPr>
          <p:cNvPicPr>
            <a:picLocks noChangeAspect="1"/>
          </p:cNvPicPr>
          <p:nvPr/>
        </p:nvPicPr>
        <p:blipFill>
          <a:blip r:embed="rId1"/>
          <a:srcRect l="0" r="0" t="0" b="0"/>
          <a:stretch/>
        </p:blipFill>
        <p:spPr>
          <a:xfrm>
            <a:off x="731520" y="1097280"/>
            <a:ext cx="7680960" cy="1737360"/>
          </a:xfrm>
          <a:prstGeom prst="rect">
            <a:avLst/>
          </a:prstGeom>
        </p:spPr>
      </p:pic>
      <p:pic>
        <p:nvPicPr>
          <p:cNvPr id="5" name="Image 1" descr="C:\PROJECTS\AI_round_table\presentation_create\3_pdf_brandbook2ppx\media\miryoku\0_num\miryoku-base-layer.png">    </p:cNvPr>
          <p:cNvPicPr>
            <a:picLocks noChangeAspect="1"/>
          </p:cNvPicPr>
          <p:nvPr/>
        </p:nvPicPr>
        <p:blipFill>
          <a:blip r:embed="rId2"/>
          <a:srcRect l="0" r="0" t="0" b="0"/>
          <a:stretch/>
        </p:blipFill>
        <p:spPr>
          <a:xfrm>
            <a:off x="1097280" y="2926080"/>
            <a:ext cx="6949440" cy="1828800"/>
          </a:xfrm>
          <a:prstGeom prst="rect">
            <a:avLst/>
          </a:prstGeom>
        </p:spPr>
      </p:pic>
      <p:pic>
        <p:nvPicPr>
          <p:cNvPr id="6" name="Image 2" descr="C:\PROJECTS\AI_round_table\presentation_create\3_pdf_brandbook2ppx\sanofi_logo_full.png">    </p:cNvPr>
          <p:cNvPicPr>
            <a:picLocks noChangeAspect="1"/>
          </p:cNvPicPr>
          <p:nvPr/>
        </p:nvPicPr>
        <p:blipFill>
          <a:blip r:embed="rId3"/>
          <a:srcRect l="0" r="0" t="0" b="0"/>
          <a:stretch/>
        </p:blipFill>
        <p:spPr>
          <a:xfrm>
            <a:off x="8275320" y="4434840"/>
            <a:ext cx="502920"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8046720" cy="64008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TALK OUTLINE</a:t>
            </a:r>
            <a:endParaRPr lang="en-US" sz="2800" dirty="0"/>
          </a:p>
        </p:txBody>
      </p:sp>
      <p:sp>
        <p:nvSpPr>
          <p:cNvPr id="4" name="Shape 2"/>
          <p:cNvSpPr/>
          <p:nvPr/>
        </p:nvSpPr>
        <p:spPr>
          <a:xfrm>
            <a:off x="548640" y="960120"/>
            <a:ext cx="1645920" cy="36576"/>
          </a:xfrm>
          <a:prstGeom prst="rect">
            <a:avLst/>
          </a:prstGeom>
          <a:solidFill>
            <a:srgbClr val="ACB317"/>
          </a:solidFill>
          <a:ln/>
        </p:spPr>
      </p:sp>
      <p:sp>
        <p:nvSpPr>
          <p:cNvPr id="5" name="Shape 3"/>
          <p:cNvSpPr/>
          <p:nvPr/>
        </p:nvSpPr>
        <p:spPr>
          <a:xfrm>
            <a:off x="914400" y="1280160"/>
            <a:ext cx="548640" cy="548640"/>
          </a:xfrm>
          <a:prstGeom prst="ellipse">
            <a:avLst/>
          </a:prstGeom>
          <a:solidFill>
            <a:srgbClr val="515BA2"/>
          </a:solidFill>
          <a:ln/>
        </p:spPr>
      </p:sp>
      <p:sp>
        <p:nvSpPr>
          <p:cNvPr id="6" name="Text 4"/>
          <p:cNvSpPr/>
          <p:nvPr/>
        </p:nvSpPr>
        <p:spPr>
          <a:xfrm>
            <a:off x="914400" y="1280160"/>
            <a:ext cx="548640" cy="548640"/>
          </a:xfrm>
          <a:prstGeom prst="rect">
            <a:avLst/>
          </a:prstGeom>
          <a:noFill/>
          <a:ln/>
        </p:spPr>
        <p:txBody>
          <a:bodyPr wrap="square" lIns="0" tIns="0" rIns="0" bIns="0" rtlCol="0" anchor="ctr"/>
          <a:lstStyle/>
          <a:p>
            <a:pPr algn="ctr" indent="0" marL="0">
              <a:buNone/>
            </a:pPr>
            <a:r>
              <a:rPr lang="en-US" sz="2000" b="1" dirty="0">
                <a:solidFill>
                  <a:srgbClr val="FFFFFF"/>
                </a:solidFill>
                <a:latin typeface="Century Gothic" pitchFamily="34" charset="0"/>
                <a:ea typeface="Century Gothic" pitchFamily="34" charset="-122"/>
                <a:cs typeface="Century Gothic" pitchFamily="34" charset="-120"/>
              </a:rPr>
              <a:t>1</a:t>
            </a:r>
            <a:endParaRPr lang="en-US" sz="2000" dirty="0"/>
          </a:p>
        </p:txBody>
      </p:sp>
      <p:sp>
        <p:nvSpPr>
          <p:cNvPr id="7" name="Text 5"/>
          <p:cNvSpPr/>
          <p:nvPr/>
        </p:nvSpPr>
        <p:spPr>
          <a:xfrm>
            <a:off x="1737360" y="1280160"/>
            <a:ext cx="4572000" cy="548640"/>
          </a:xfrm>
          <a:prstGeom prst="rect">
            <a:avLst/>
          </a:prstGeom>
          <a:noFill/>
          <a:ln/>
        </p:spPr>
        <p:txBody>
          <a:bodyPr wrap="square" lIns="0" tIns="0" rIns="0" bIns="0" rtlCol="0" anchor="ctr"/>
          <a:lstStyle/>
          <a:p>
            <a:pPr indent="0" marL="0">
              <a:buNone/>
            </a:pPr>
            <a:r>
              <a:rPr lang="en-US" sz="2200" b="1" dirty="0">
                <a:solidFill>
                  <a:srgbClr val="515BA2"/>
                </a:solidFill>
                <a:latin typeface="Century Gothic" pitchFamily="34" charset="0"/>
                <a:ea typeface="Century Gothic" pitchFamily="34" charset="-122"/>
                <a:cs typeface="Century Gothic" pitchFamily="34" charset="-120"/>
              </a:rPr>
              <a:t>HARDWARE</a:t>
            </a:r>
            <a:endParaRPr lang="en-US" sz="2200" dirty="0"/>
          </a:p>
        </p:txBody>
      </p:sp>
      <p:sp>
        <p:nvSpPr>
          <p:cNvPr id="8" name="Shape 6"/>
          <p:cNvSpPr/>
          <p:nvPr/>
        </p:nvSpPr>
        <p:spPr>
          <a:xfrm>
            <a:off x="914400" y="2148840"/>
            <a:ext cx="548640" cy="548640"/>
          </a:xfrm>
          <a:prstGeom prst="ellipse">
            <a:avLst/>
          </a:prstGeom>
          <a:solidFill>
            <a:srgbClr val="324392"/>
          </a:solidFill>
          <a:ln/>
        </p:spPr>
      </p:sp>
      <p:sp>
        <p:nvSpPr>
          <p:cNvPr id="9" name="Text 7"/>
          <p:cNvSpPr/>
          <p:nvPr/>
        </p:nvSpPr>
        <p:spPr>
          <a:xfrm>
            <a:off x="914400" y="2148840"/>
            <a:ext cx="548640" cy="548640"/>
          </a:xfrm>
          <a:prstGeom prst="rect">
            <a:avLst/>
          </a:prstGeom>
          <a:noFill/>
          <a:ln/>
        </p:spPr>
        <p:txBody>
          <a:bodyPr wrap="square" lIns="0" tIns="0" rIns="0" bIns="0" rtlCol="0" anchor="ctr"/>
          <a:lstStyle/>
          <a:p>
            <a:pPr algn="ctr" indent="0" marL="0">
              <a:buNone/>
            </a:pPr>
            <a:r>
              <a:rPr lang="en-US" sz="2000" b="1" dirty="0">
                <a:solidFill>
                  <a:srgbClr val="FFFFFF"/>
                </a:solidFill>
                <a:latin typeface="Century Gothic" pitchFamily="34" charset="0"/>
                <a:ea typeface="Century Gothic" pitchFamily="34" charset="-122"/>
                <a:cs typeface="Century Gothic" pitchFamily="34" charset="-120"/>
              </a:rPr>
              <a:t>2</a:t>
            </a:r>
            <a:endParaRPr lang="en-US" sz="2000" dirty="0"/>
          </a:p>
        </p:txBody>
      </p:sp>
      <p:sp>
        <p:nvSpPr>
          <p:cNvPr id="10" name="Text 8"/>
          <p:cNvSpPr/>
          <p:nvPr/>
        </p:nvSpPr>
        <p:spPr>
          <a:xfrm>
            <a:off x="1737360" y="2148840"/>
            <a:ext cx="4572000" cy="548640"/>
          </a:xfrm>
          <a:prstGeom prst="rect">
            <a:avLst/>
          </a:prstGeom>
          <a:noFill/>
          <a:ln/>
        </p:spPr>
        <p:txBody>
          <a:bodyPr wrap="square" lIns="0" tIns="0" rIns="0" bIns="0" rtlCol="0" anchor="ctr"/>
          <a:lstStyle/>
          <a:p>
            <a:pPr indent="0" marL="0">
              <a:buNone/>
            </a:pPr>
            <a:r>
              <a:rPr lang="en-US" sz="2200" b="1" dirty="0">
                <a:solidFill>
                  <a:srgbClr val="324392"/>
                </a:solidFill>
                <a:latin typeface="Century Gothic" pitchFamily="34" charset="0"/>
                <a:ea typeface="Century Gothic" pitchFamily="34" charset="-122"/>
                <a:cs typeface="Century Gothic" pitchFamily="34" charset="-120"/>
              </a:rPr>
              <a:t>SOFTWARE</a:t>
            </a:r>
            <a:endParaRPr lang="en-US" sz="2200" dirty="0"/>
          </a:p>
        </p:txBody>
      </p:sp>
      <p:sp>
        <p:nvSpPr>
          <p:cNvPr id="11" name="Shape 9"/>
          <p:cNvSpPr/>
          <p:nvPr/>
        </p:nvSpPr>
        <p:spPr>
          <a:xfrm>
            <a:off x="914400" y="3017520"/>
            <a:ext cx="548640" cy="548640"/>
          </a:xfrm>
          <a:prstGeom prst="ellipse">
            <a:avLst/>
          </a:prstGeom>
          <a:solidFill>
            <a:srgbClr val="626A99"/>
          </a:solidFill>
          <a:ln/>
        </p:spPr>
      </p:sp>
      <p:sp>
        <p:nvSpPr>
          <p:cNvPr id="12" name="Text 10"/>
          <p:cNvSpPr/>
          <p:nvPr/>
        </p:nvSpPr>
        <p:spPr>
          <a:xfrm>
            <a:off x="914400" y="3017520"/>
            <a:ext cx="548640" cy="548640"/>
          </a:xfrm>
          <a:prstGeom prst="rect">
            <a:avLst/>
          </a:prstGeom>
          <a:noFill/>
          <a:ln/>
        </p:spPr>
        <p:txBody>
          <a:bodyPr wrap="square" lIns="0" tIns="0" rIns="0" bIns="0" rtlCol="0" anchor="ctr"/>
          <a:lstStyle/>
          <a:p>
            <a:pPr algn="ctr" indent="0" marL="0">
              <a:buNone/>
            </a:pPr>
            <a:r>
              <a:rPr lang="en-US" sz="2000" b="1" dirty="0">
                <a:solidFill>
                  <a:srgbClr val="FFFFFF"/>
                </a:solidFill>
                <a:latin typeface="Century Gothic" pitchFamily="34" charset="0"/>
                <a:ea typeface="Century Gothic" pitchFamily="34" charset="-122"/>
                <a:cs typeface="Century Gothic" pitchFamily="34" charset="-120"/>
              </a:rPr>
              <a:t>3</a:t>
            </a:r>
            <a:endParaRPr lang="en-US" sz="2000" dirty="0"/>
          </a:p>
        </p:txBody>
      </p:sp>
      <p:sp>
        <p:nvSpPr>
          <p:cNvPr id="13" name="Text 11"/>
          <p:cNvSpPr/>
          <p:nvPr/>
        </p:nvSpPr>
        <p:spPr>
          <a:xfrm>
            <a:off x="1737360" y="3017520"/>
            <a:ext cx="4572000" cy="548640"/>
          </a:xfrm>
          <a:prstGeom prst="rect">
            <a:avLst/>
          </a:prstGeom>
          <a:noFill/>
          <a:ln/>
        </p:spPr>
        <p:txBody>
          <a:bodyPr wrap="square" lIns="0" tIns="0" rIns="0" bIns="0" rtlCol="0" anchor="ctr"/>
          <a:lstStyle/>
          <a:p>
            <a:pPr indent="0" marL="0">
              <a:buNone/>
            </a:pPr>
            <a:r>
              <a:rPr lang="en-US" sz="2200" b="1" dirty="0">
                <a:solidFill>
                  <a:srgbClr val="626A99"/>
                </a:solidFill>
                <a:latin typeface="Century Gothic" pitchFamily="34" charset="0"/>
                <a:ea typeface="Century Gothic" pitchFamily="34" charset="-122"/>
                <a:cs typeface="Century Gothic" pitchFamily="34" charset="-120"/>
              </a:rPr>
              <a:t>LAYOUT</a:t>
            </a:r>
            <a:endParaRPr lang="en-US" sz="2200" dirty="0"/>
          </a:p>
        </p:txBody>
      </p:sp>
      <p:sp>
        <p:nvSpPr>
          <p:cNvPr id="14" name="Shape 12"/>
          <p:cNvSpPr/>
          <p:nvPr/>
        </p:nvSpPr>
        <p:spPr>
          <a:xfrm>
            <a:off x="914400" y="3886200"/>
            <a:ext cx="548640" cy="548640"/>
          </a:xfrm>
          <a:prstGeom prst="ellipse">
            <a:avLst/>
          </a:prstGeom>
          <a:solidFill>
            <a:srgbClr val="0092D0"/>
          </a:solidFill>
          <a:ln/>
        </p:spPr>
      </p:sp>
      <p:sp>
        <p:nvSpPr>
          <p:cNvPr id="15" name="Text 13"/>
          <p:cNvSpPr/>
          <p:nvPr/>
        </p:nvSpPr>
        <p:spPr>
          <a:xfrm>
            <a:off x="914400" y="3886200"/>
            <a:ext cx="548640" cy="548640"/>
          </a:xfrm>
          <a:prstGeom prst="rect">
            <a:avLst/>
          </a:prstGeom>
          <a:noFill/>
          <a:ln/>
        </p:spPr>
        <p:txBody>
          <a:bodyPr wrap="square" lIns="0" tIns="0" rIns="0" bIns="0" rtlCol="0" anchor="ctr"/>
          <a:lstStyle/>
          <a:p>
            <a:pPr algn="ctr" indent="0" marL="0">
              <a:buNone/>
            </a:pPr>
            <a:r>
              <a:rPr lang="en-US" sz="2000" b="1" dirty="0">
                <a:solidFill>
                  <a:srgbClr val="FFFFFF"/>
                </a:solidFill>
                <a:latin typeface="Century Gothic" pitchFamily="34" charset="0"/>
                <a:ea typeface="Century Gothic" pitchFamily="34" charset="-122"/>
                <a:cs typeface="Century Gothic" pitchFamily="34" charset="-120"/>
              </a:rPr>
              <a:t>4</a:t>
            </a:r>
            <a:endParaRPr lang="en-US" sz="2000" dirty="0"/>
          </a:p>
        </p:txBody>
      </p:sp>
      <p:sp>
        <p:nvSpPr>
          <p:cNvPr id="16" name="Text 14"/>
          <p:cNvSpPr/>
          <p:nvPr/>
        </p:nvSpPr>
        <p:spPr>
          <a:xfrm>
            <a:off x="1737360" y="3886200"/>
            <a:ext cx="4572000" cy="548640"/>
          </a:xfrm>
          <a:prstGeom prst="rect">
            <a:avLst/>
          </a:prstGeom>
          <a:noFill/>
          <a:ln/>
        </p:spPr>
        <p:txBody>
          <a:bodyPr wrap="square" lIns="0" tIns="0" rIns="0" bIns="0" rtlCol="0" anchor="ctr"/>
          <a:lstStyle/>
          <a:p>
            <a:pPr indent="0" marL="0">
              <a:buNone/>
            </a:pPr>
            <a:r>
              <a:rPr lang="en-US" sz="2200" b="1" dirty="0">
                <a:solidFill>
                  <a:srgbClr val="0092D0"/>
                </a:solidFill>
                <a:latin typeface="Century Gothic" pitchFamily="34" charset="0"/>
                <a:ea typeface="Century Gothic" pitchFamily="34" charset="-122"/>
                <a:cs typeface="Century Gothic" pitchFamily="34" charset="-120"/>
              </a:rPr>
              <a:t>MIRYOKU</a:t>
            </a:r>
            <a:endParaRPr lang="en-US" sz="2200" dirty="0"/>
          </a:p>
        </p:txBody>
      </p:sp>
      <p:pic>
        <p:nvPicPr>
          <p:cNvPr id="17" name="Image 0" descr="C:\PROJECTS\AI_round_table\presentation_create\3_pdf_brandbook2ppx\sanofi_logo_full.png">    </p:cNvPr>
          <p:cNvPicPr>
            <a:picLocks noChangeAspect="1"/>
          </p:cNvPicPr>
          <p:nvPr/>
        </p:nvPicPr>
        <p:blipFill>
          <a:blip r:embed="rId1"/>
          <a:srcRect l="0" r="0" t="0" b="0"/>
          <a:stretch/>
        </p:blipFill>
        <p:spPr>
          <a:xfrm>
            <a:off x="8275320" y="4434840"/>
            <a:ext cx="502920" cy="5486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200" b="1" dirty="0">
                <a:solidFill>
                  <a:srgbClr val="515BA2"/>
                </a:solidFill>
                <a:latin typeface="Century Gothic" pitchFamily="34" charset="0"/>
                <a:ea typeface="Century Gothic" pitchFamily="34" charset="-122"/>
                <a:cs typeface="Century Gothic" pitchFamily="34" charset="-120"/>
              </a:rPr>
              <a:t>FUN LAYER</a:t>
            </a:r>
            <a:endParaRPr lang="en-US" sz="2200" dirty="0"/>
          </a:p>
        </p:txBody>
      </p:sp>
      <p:pic>
        <p:nvPicPr>
          <p:cNvPr id="4" name="Image 0" descr="C:\PROJECTS\AI_round_table\presentation_create\3_pdf_brandbook2ppx\media\miryoku\0_fun\full_104.png">    </p:cNvPr>
          <p:cNvPicPr>
            <a:picLocks noChangeAspect="1"/>
          </p:cNvPicPr>
          <p:nvPr/>
        </p:nvPicPr>
        <p:blipFill>
          <a:blip r:embed="rId1"/>
          <a:srcRect l="0" r="0" t="0" b="0"/>
          <a:stretch/>
        </p:blipFill>
        <p:spPr>
          <a:xfrm>
            <a:off x="731520" y="1097280"/>
            <a:ext cx="7680960" cy="1737360"/>
          </a:xfrm>
          <a:prstGeom prst="rect">
            <a:avLst/>
          </a:prstGeom>
        </p:spPr>
      </p:pic>
      <p:pic>
        <p:nvPicPr>
          <p:cNvPr id="5" name="Image 1" descr="C:\PROJECTS\AI_round_table\presentation_create\3_pdf_brandbook2ppx\media\miryoku\0_fun\miryoku-base-layer.png">    </p:cNvPr>
          <p:cNvPicPr>
            <a:picLocks noChangeAspect="1"/>
          </p:cNvPicPr>
          <p:nvPr/>
        </p:nvPicPr>
        <p:blipFill>
          <a:blip r:embed="rId2"/>
          <a:srcRect l="0" r="0" t="0" b="0"/>
          <a:stretch/>
        </p:blipFill>
        <p:spPr>
          <a:xfrm>
            <a:off x="1097280" y="2926080"/>
            <a:ext cx="6949440" cy="1828800"/>
          </a:xfrm>
          <a:prstGeom prst="rect">
            <a:avLst/>
          </a:prstGeom>
        </p:spPr>
      </p:pic>
      <p:pic>
        <p:nvPicPr>
          <p:cNvPr id="6" name="Image 2" descr="C:\PROJECTS\AI_round_table\presentation_create\3_pdf_brandbook2ppx\sanofi_logo_full.png">    </p:cNvPr>
          <p:cNvPicPr>
            <a:picLocks noChangeAspect="1"/>
          </p:cNvPicPr>
          <p:nvPr/>
        </p:nvPicPr>
        <p:blipFill>
          <a:blip r:embed="rId3"/>
          <a:srcRect l="0" r="0" t="0" b="0"/>
          <a:stretch/>
        </p:blipFill>
        <p:spPr>
          <a:xfrm>
            <a:off x="8275320" y="4434840"/>
            <a:ext cx="502920" cy="5486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200" b="1" dirty="0">
                <a:solidFill>
                  <a:srgbClr val="515BA2"/>
                </a:solidFill>
                <a:latin typeface="Century Gothic" pitchFamily="34" charset="0"/>
                <a:ea typeface="Century Gothic" pitchFamily="34" charset="-122"/>
                <a:cs typeface="Century Gothic" pitchFamily="34" charset="-120"/>
              </a:rPr>
              <a:t>NAV LAYER</a:t>
            </a:r>
            <a:endParaRPr lang="en-US" sz="2200" dirty="0"/>
          </a:p>
        </p:txBody>
      </p:sp>
      <p:pic>
        <p:nvPicPr>
          <p:cNvPr id="4" name="Image 0" descr="C:\PROJECTS\AI_round_table\presentation_create\3_pdf_brandbook2ppx\media\miryoku\0_nav\full_104.png">    </p:cNvPr>
          <p:cNvPicPr>
            <a:picLocks noChangeAspect="1"/>
          </p:cNvPicPr>
          <p:nvPr/>
        </p:nvPicPr>
        <p:blipFill>
          <a:blip r:embed="rId1"/>
          <a:srcRect l="0" r="0" t="0" b="0"/>
          <a:stretch/>
        </p:blipFill>
        <p:spPr>
          <a:xfrm>
            <a:off x="731520" y="1097280"/>
            <a:ext cx="7680960" cy="1737360"/>
          </a:xfrm>
          <a:prstGeom prst="rect">
            <a:avLst/>
          </a:prstGeom>
        </p:spPr>
      </p:pic>
      <p:pic>
        <p:nvPicPr>
          <p:cNvPr id="5" name="Image 1" descr="C:\PROJECTS\AI_round_table\presentation_create\3_pdf_brandbook2ppx\media\miryoku\0_nav\miryoku-base-layer.png">    </p:cNvPr>
          <p:cNvPicPr>
            <a:picLocks noChangeAspect="1"/>
          </p:cNvPicPr>
          <p:nvPr/>
        </p:nvPicPr>
        <p:blipFill>
          <a:blip r:embed="rId2"/>
          <a:srcRect l="0" r="0" t="0" b="0"/>
          <a:stretch/>
        </p:blipFill>
        <p:spPr>
          <a:xfrm>
            <a:off x="1097280" y="2926080"/>
            <a:ext cx="6949440" cy="1828800"/>
          </a:xfrm>
          <a:prstGeom prst="rect">
            <a:avLst/>
          </a:prstGeom>
        </p:spPr>
      </p:pic>
      <p:pic>
        <p:nvPicPr>
          <p:cNvPr id="6" name="Image 2" descr="C:\PROJECTS\AI_round_table\presentation_create\3_pdf_brandbook2ppx\sanofi_logo_full.png">    </p:cNvPr>
          <p:cNvPicPr>
            <a:picLocks noChangeAspect="1"/>
          </p:cNvPicPr>
          <p:nvPr/>
        </p:nvPicPr>
        <p:blipFill>
          <a:blip r:embed="rId3"/>
          <a:srcRect l="0" r="0" t="0" b="0"/>
          <a:stretch/>
        </p:blipFill>
        <p:spPr>
          <a:xfrm>
            <a:off x="8275320" y="4434840"/>
            <a:ext cx="502920" cy="5486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2200" b="1" dirty="0">
                <a:solidFill>
                  <a:srgbClr val="515BA2"/>
                </a:solidFill>
                <a:latin typeface="Century Gothic" pitchFamily="34" charset="0"/>
                <a:ea typeface="Century Gothic" pitchFamily="34" charset="-122"/>
                <a:cs typeface="Century Gothic" pitchFamily="34" charset="-120"/>
              </a:rPr>
              <a:t>THE MIRYOKU LAYOUT</a:t>
            </a:r>
            <a:endParaRPr lang="en-US" sz="2200" dirty="0"/>
          </a:p>
        </p:txBody>
      </p:sp>
      <p:pic>
        <p:nvPicPr>
          <p:cNvPr id="4" name="Image 0" descr="C:\PROJECTS\AI_round_table\presentation_create\3_pdf_brandbook2ppx\media\miryoku\miryoku-kle-cover.png">    </p:cNvPr>
          <p:cNvPicPr>
            <a:picLocks noChangeAspect="1"/>
          </p:cNvPicPr>
          <p:nvPr/>
        </p:nvPicPr>
        <p:blipFill>
          <a:blip r:embed="rId1"/>
          <a:srcRect l="0" r="0" t="0" b="0"/>
          <a:stretch/>
        </p:blipFill>
        <p:spPr>
          <a:xfrm>
            <a:off x="914400" y="1280160"/>
            <a:ext cx="7315200" cy="3474720"/>
          </a:xfrm>
          <a:prstGeom prst="rect">
            <a:avLst/>
          </a:prstGeom>
        </p:spPr>
      </p:pic>
      <p:sp>
        <p:nvSpPr>
          <p:cNvPr id="5" name="Text 2"/>
          <p:cNvSpPr/>
          <p:nvPr/>
        </p:nvSpPr>
        <p:spPr>
          <a:xfrm>
            <a:off x="548640" y="4572000"/>
            <a:ext cx="7315200" cy="320040"/>
          </a:xfrm>
          <a:prstGeom prst="rect">
            <a:avLst/>
          </a:prstGeom>
          <a:noFill/>
          <a:ln/>
        </p:spPr>
        <p:txBody>
          <a:bodyPr wrap="square" lIns="0" tIns="0" rIns="0" bIns="0" rtlCol="0" anchor="ctr"/>
          <a:lstStyle/>
          <a:p>
            <a:pPr indent="0" marL="0">
              <a:buNone/>
            </a:pPr>
            <a:r>
              <a:rPr lang="en-US" sz="900" dirty="0">
                <a:solidFill>
                  <a:srgbClr val="0092D0"/>
                </a:solidFill>
                <a:latin typeface="Arial" pitchFamily="34" charset="0"/>
                <a:ea typeface="Arial" pitchFamily="34" charset="-122"/>
                <a:cs typeface="Arial" pitchFamily="34" charset="-120"/>
              </a:rPr>
              <a:t>Docs: https://github.com/manna-harbour/miryoku</a:t>
            </a:r>
            <a:endParaRPr lang="en-US" sz="900" dirty="0"/>
          </a:p>
        </p:txBody>
      </p:sp>
      <p:pic>
        <p:nvPicPr>
          <p:cNvPr id="6"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515BA2"/>
        </a:solidFill>
      </p:bgPr>
    </p:bg>
    <p:spTree>
      <p:nvGrpSpPr>
        <p:cNvPr id="1" name=""/>
        <p:cNvGrpSpPr/>
        <p:nvPr/>
      </p:nvGrpSpPr>
      <p:grpSpPr>
        <a:xfrm>
          <a:off x="0" y="0"/>
          <a:ext cx="0" cy="0"/>
          <a:chOff x="0" y="0"/>
          <a:chExt cx="0" cy="0"/>
        </a:xfrm>
      </p:grpSpPr>
      <p:sp>
        <p:nvSpPr>
          <p:cNvPr id="2" name="Shape 0"/>
          <p:cNvSpPr/>
          <p:nvPr/>
        </p:nvSpPr>
        <p:spPr>
          <a:xfrm>
            <a:off x="6858000" y="-914400"/>
            <a:ext cx="3200400" cy="3200400"/>
          </a:xfrm>
          <a:prstGeom prst="ellipse">
            <a:avLst/>
          </a:prstGeom>
          <a:solidFill>
            <a:srgbClr val="BCA36A">
              <a:alpha val="15000"/>
            </a:srgbClr>
          </a:solidFill>
          <a:ln/>
        </p:spPr>
      </p:sp>
      <p:sp>
        <p:nvSpPr>
          <p:cNvPr id="3" name="Shape 1"/>
          <p:cNvSpPr/>
          <p:nvPr/>
        </p:nvSpPr>
        <p:spPr>
          <a:xfrm>
            <a:off x="-457200" y="3657600"/>
            <a:ext cx="1828800" cy="1828800"/>
          </a:xfrm>
          <a:prstGeom prst="ellipse">
            <a:avLst/>
          </a:prstGeom>
          <a:solidFill>
            <a:srgbClr val="ACB317">
              <a:alpha val="15000"/>
            </a:srgbClr>
          </a:solidFill>
          <a:ln/>
        </p:spPr>
      </p:sp>
      <p:sp>
        <p:nvSpPr>
          <p:cNvPr id="4" name="Text 2"/>
          <p:cNvSpPr/>
          <p:nvPr/>
        </p:nvSpPr>
        <p:spPr>
          <a:xfrm>
            <a:off x="731520" y="914400"/>
            <a:ext cx="7315200" cy="914400"/>
          </a:xfrm>
          <a:prstGeom prst="rect">
            <a:avLst/>
          </a:prstGeom>
          <a:noFill/>
          <a:ln/>
        </p:spPr>
        <p:txBody>
          <a:bodyPr wrap="square" lIns="0" tIns="0" rIns="0" bIns="0" rtlCol="0" anchor="ctr"/>
          <a:lstStyle/>
          <a:p>
            <a:pPr indent="0" marL="0">
              <a:buNone/>
            </a:pPr>
            <a:r>
              <a:rPr lang="en-US" sz="7200" b="1" dirty="0">
                <a:solidFill>
                  <a:srgbClr val="FFFFFF"/>
                </a:solidFill>
                <a:latin typeface="Century Gothic" pitchFamily="34" charset="0"/>
                <a:ea typeface="Century Gothic" pitchFamily="34" charset="-122"/>
                <a:cs typeface="Century Gothic" pitchFamily="34" charset="-120"/>
              </a:rPr>
              <a:t>5.</a:t>
            </a:r>
            <a:endParaRPr lang="en-US" sz="7200" dirty="0"/>
          </a:p>
        </p:txBody>
      </p:sp>
      <p:sp>
        <p:nvSpPr>
          <p:cNvPr id="5" name="Text 3"/>
          <p:cNvSpPr/>
          <p:nvPr/>
        </p:nvSpPr>
        <p:spPr>
          <a:xfrm>
            <a:off x="731520" y="2011680"/>
            <a:ext cx="7680960" cy="1371600"/>
          </a:xfrm>
          <a:prstGeom prst="rect">
            <a:avLst/>
          </a:prstGeom>
          <a:noFill/>
          <a:ln/>
        </p:spPr>
        <p:txBody>
          <a:bodyPr wrap="square" lIns="0" tIns="0" rIns="0" bIns="0" rtlCol="0" anchor="ctr"/>
          <a:lstStyle/>
          <a:p>
            <a:pPr indent="0" marL="0">
              <a:buNone/>
            </a:pPr>
            <a:r>
              <a:rPr lang="en-US" sz="4000" b="1" dirty="0">
                <a:solidFill>
                  <a:srgbClr val="FFFFFF"/>
                </a:solidFill>
                <a:latin typeface="Century Gothic" pitchFamily="34" charset="0"/>
                <a:ea typeface="Century Gothic" pitchFamily="34" charset="-122"/>
                <a:cs typeface="Century Gothic" pitchFamily="34" charset="-120"/>
              </a:rPr>
              <a:t>CONCLUSIONS</a:t>
            </a:r>
            <a:endParaRPr lang="en-US" sz="4000" dirty="0"/>
          </a:p>
        </p:txBody>
      </p:sp>
      <p:pic>
        <p:nvPicPr>
          <p:cNvPr id="6" name="Image 0" descr="C:\PROJECTS\AI_round_table\presentation_create\3_pdf_brandbook2ppx\sanofi_logo_full.png">    </p:cNvPr>
          <p:cNvPicPr>
            <a:picLocks noChangeAspect="1"/>
          </p:cNvPicPr>
          <p:nvPr/>
        </p:nvPicPr>
        <p:blipFill>
          <a:blip r:embed="rId1"/>
          <a:srcRect l="0" r="0" t="0" b="0"/>
          <a:stretch/>
        </p:blipFill>
        <p:spPr>
          <a:xfrm>
            <a:off x="8138160" y="4343400"/>
            <a:ext cx="594360" cy="6400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C:\PROJECTS\AI_round_table\presentation_create\3_pdf_brandbook2ppx\media\ferris2.jpg">    </p:cNvPr>
          <p:cNvPicPr>
            <a:picLocks noChangeAspect="1"/>
          </p:cNvPicPr>
          <p:nvPr/>
        </p:nvPicPr>
        <p:blipFill>
          <a:blip r:embed="rId1"/>
          <a:srcRect l="0" r="0" t="0" b="0"/>
          <a:stretch/>
        </p:blipFill>
        <p:spPr>
          <a:xfrm>
            <a:off x="0" y="0"/>
            <a:ext cx="9144000" cy="5143500"/>
          </a:xfrm>
          <a:prstGeom prst="rect">
            <a:avLst/>
          </a:prstGeom>
        </p:spPr>
      </p:pic>
      <p:sp>
        <p:nvSpPr>
          <p:cNvPr id="3" name="Shape 0"/>
          <p:cNvSpPr/>
          <p:nvPr/>
        </p:nvSpPr>
        <p:spPr>
          <a:xfrm>
            <a:off x="0" y="4480560"/>
            <a:ext cx="9144000" cy="662940"/>
          </a:xfrm>
          <a:prstGeom prst="rect">
            <a:avLst/>
          </a:prstGeom>
          <a:solidFill>
            <a:srgbClr val="000000">
              <a:alpha val="50000"/>
            </a:srgbClr>
          </a:solidFill>
          <a:ln/>
        </p:spPr>
      </p:sp>
      <p:sp>
        <p:nvSpPr>
          <p:cNvPr id="4" name="Text 1"/>
          <p:cNvSpPr/>
          <p:nvPr/>
        </p:nvSpPr>
        <p:spPr>
          <a:xfrm>
            <a:off x="457200" y="4572000"/>
            <a:ext cx="8229600" cy="365760"/>
          </a:xfrm>
          <a:prstGeom prst="rect">
            <a:avLst/>
          </a:prstGeom>
          <a:noFill/>
          <a:ln/>
        </p:spPr>
        <p:txBody>
          <a:bodyPr wrap="square" lIns="0" tIns="0" rIns="0" bIns="0" rtlCol="0" anchor="ctr"/>
          <a:lstStyle/>
          <a:p>
            <a:pPr indent="0" marL="0">
              <a:buNone/>
            </a:pPr>
            <a:r>
              <a:rPr lang="en-US" sz="800" i="1" dirty="0">
                <a:solidFill>
                  <a:srgbClr val="FFFFFF"/>
                </a:solidFill>
                <a:latin typeface="Arial" pitchFamily="34" charset="0"/>
                <a:ea typeface="Arial" pitchFamily="34" charset="-122"/>
                <a:cs typeface="Arial" pitchFamily="34" charset="-120"/>
              </a:rPr>
              <a:t>Pic: Ferris Sweep Half Swept in custom 3D printed case w/ Nice!NanosV2 running ZMK</a:t>
            </a:r>
            <a:endParaRPr lang="en-US" sz="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8046720" cy="64008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PERSONAL EXPERIENCE</a:t>
            </a:r>
            <a:endParaRPr lang="en-US" sz="2800" dirty="0"/>
          </a:p>
        </p:txBody>
      </p:sp>
      <p:sp>
        <p:nvSpPr>
          <p:cNvPr id="4" name="Shape 2"/>
          <p:cNvSpPr/>
          <p:nvPr/>
        </p:nvSpPr>
        <p:spPr>
          <a:xfrm>
            <a:off x="548640" y="960120"/>
            <a:ext cx="1645920" cy="36576"/>
          </a:xfrm>
          <a:prstGeom prst="rect">
            <a:avLst/>
          </a:prstGeom>
          <a:solidFill>
            <a:srgbClr val="ACB317"/>
          </a:solidFill>
          <a:ln/>
        </p:spPr>
      </p:sp>
      <p:sp>
        <p:nvSpPr>
          <p:cNvPr id="5" name="Text 3"/>
          <p:cNvSpPr/>
          <p:nvPr/>
        </p:nvSpPr>
        <p:spPr>
          <a:xfrm>
            <a:off x="548640" y="1188720"/>
            <a:ext cx="4754880" cy="3200400"/>
          </a:xfrm>
          <a:prstGeom prst="rect">
            <a:avLst/>
          </a:prstGeom>
          <a:noFill/>
          <a:ln/>
        </p:spPr>
        <p:txBody>
          <a:bodyPr wrap="square" lIns="0" tIns="0" rIns="0" bIns="0" rtlCol="0" anchor="t"/>
          <a:lstStyle/>
          <a:p>
            <a:pPr marL="342900" indent="-342900">
              <a:spcAft>
                <a:spcPts val="800"/>
              </a:spcAft>
              <a:buSzPct val="100000"/>
              <a:buChar char="•"/>
            </a:pPr>
            <a:r>
              <a:rPr lang="en-US" sz="1400" dirty="0">
                <a:solidFill>
                  <a:srgbClr val="596169"/>
                </a:solidFill>
                <a:latin typeface="Arial" pitchFamily="34" charset="0"/>
                <a:ea typeface="Arial" pitchFamily="34" charset="-122"/>
                <a:cs typeface="Arial" pitchFamily="34" charset="-120"/>
              </a:rPr>
              <a:t>It improved my typing habits</a:t>
            </a:r>
            <a:endParaRPr lang="en-US" sz="1400" dirty="0"/>
          </a:p>
          <a:p>
            <a:pPr marL="342900" indent="-342900">
              <a:spcAft>
                <a:spcPts val="800"/>
              </a:spcAft>
              <a:buSzPct val="100000"/>
              <a:buChar char="•"/>
            </a:pPr>
            <a:r>
              <a:rPr lang="en-US" sz="1400" dirty="0">
                <a:solidFill>
                  <a:srgbClr val="596169"/>
                </a:solidFill>
                <a:latin typeface="Arial" pitchFamily="34" charset="0"/>
                <a:ea typeface="Arial" pitchFamily="34" charset="-122"/>
                <a:cs typeface="Arial" pitchFamily="34" charset="-120"/>
              </a:rPr>
              <a:t>The "limitations" of this keyboard made me discover new improved typing habits</a:t>
            </a:r>
            <a:endParaRPr lang="en-US" sz="1400" dirty="0"/>
          </a:p>
          <a:p>
            <a:pPr marL="342900" indent="-342900">
              <a:spcAft>
                <a:spcPts val="800"/>
              </a:spcAft>
              <a:buSzPct val="100000"/>
              <a:buChar char="•"/>
            </a:pPr>
            <a:r>
              <a:rPr lang="en-US" sz="1400" dirty="0">
                <a:solidFill>
                  <a:srgbClr val="596169"/>
                </a:solidFill>
                <a:latin typeface="Arial" pitchFamily="34" charset="0"/>
                <a:ea typeface="Arial" pitchFamily="34" charset="-122"/>
                <a:cs typeface="Arial" pitchFamily="34" charset="-120"/>
              </a:rPr>
              <a:t>Shortcuts are so much more comfortable to type</a:t>
            </a:r>
            <a:endParaRPr lang="en-US" sz="1400" dirty="0"/>
          </a:p>
          <a:p>
            <a:pPr marL="342900" indent="-342900">
              <a:spcAft>
                <a:spcPts val="800"/>
              </a:spcAft>
              <a:buSzPct val="100000"/>
              <a:buChar char="•"/>
            </a:pPr>
            <a:r>
              <a:rPr lang="en-US" sz="1400" dirty="0">
                <a:solidFill>
                  <a:srgbClr val="596169"/>
                </a:solidFill>
                <a:latin typeface="Arial" pitchFamily="34" charset="0"/>
                <a:ea typeface="Arial" pitchFamily="34" charset="-122"/>
                <a:cs typeface="Arial" pitchFamily="34" charset="-120"/>
              </a:rPr>
              <a:t>Improved symbols access</a:t>
            </a:r>
            <a:endParaRPr lang="en-US" sz="1400" dirty="0"/>
          </a:p>
          <a:p>
            <a:pPr marL="342900" indent="-342900">
              <a:spcAft>
                <a:spcPts val="800"/>
              </a:spcAft>
              <a:buSzPct val="100000"/>
              <a:buChar char="•"/>
            </a:pPr>
            <a:r>
              <a:rPr lang="en-US" sz="1400" dirty="0">
                <a:solidFill>
                  <a:srgbClr val="596169"/>
                </a:solidFill>
                <a:latin typeface="Arial" pitchFamily="34" charset="0"/>
                <a:ea typeface="Arial" pitchFamily="34" charset="-122"/>
                <a:cs typeface="Arial" pitchFamily="34" charset="-120"/>
              </a:rPr>
              <a:t>I've yet to encounter a key combination that I cannot type</a:t>
            </a:r>
            <a:endParaRPr lang="en-US" sz="1400" dirty="0"/>
          </a:p>
          <a:p>
            <a:pPr marL="342900" indent="-342900">
              <a:spcAft>
                <a:spcPts val="800"/>
              </a:spcAft>
              <a:buSzPct val="100000"/>
              <a:buChar char="•"/>
            </a:pPr>
            <a:r>
              <a:rPr lang="en-US" sz="1400" dirty="0">
                <a:solidFill>
                  <a:srgbClr val="596169"/>
                </a:solidFill>
                <a:latin typeface="Arial" pitchFamily="34" charset="0"/>
                <a:ea typeface="Arial" pitchFamily="34" charset="-122"/>
                <a:cs typeface="Arial" pitchFamily="34" charset="-120"/>
              </a:rPr>
              <a:t>It is FUN</a:t>
            </a:r>
            <a:endParaRPr lang="en-US" sz="1400" dirty="0"/>
          </a:p>
        </p:txBody>
      </p:sp>
      <p:pic>
        <p:nvPicPr>
          <p:cNvPr id="6" name="Image 0" descr="C:\PROJECTS\AI_round_table\presentation_create\3_pdf_brandbook2ppx\media\ferris2.jpg">    </p:cNvPr>
          <p:cNvPicPr>
            <a:picLocks noChangeAspect="1"/>
          </p:cNvPicPr>
          <p:nvPr/>
        </p:nvPicPr>
        <p:blipFill>
          <a:blip r:embed="rId1"/>
          <a:srcRect l="0" r="0" t="0" b="0"/>
          <a:stretch/>
        </p:blipFill>
        <p:spPr>
          <a:xfrm>
            <a:off x="5669280" y="457200"/>
            <a:ext cx="3291840" cy="4389120"/>
          </a:xfrm>
          <a:prstGeom prst="rect">
            <a:avLst/>
          </a:prstGeom>
        </p:spPr>
      </p:pic>
      <p:sp>
        <p:nvSpPr>
          <p:cNvPr id="7" name="Shape 4"/>
          <p:cNvSpPr/>
          <p:nvPr/>
        </p:nvSpPr>
        <p:spPr>
          <a:xfrm>
            <a:off x="5669280" y="457200"/>
            <a:ext cx="3291840" cy="4389120"/>
          </a:xfrm>
          <a:prstGeom prst="rect">
            <a:avLst/>
          </a:prstGeom>
          <a:solidFill>
            <a:srgbClr val="FFFFFF">
              <a:alpha val="60000"/>
            </a:srgbClr>
          </a:solidFill>
          <a:ln/>
        </p:spPr>
      </p:sp>
      <p:pic>
        <p:nvPicPr>
          <p:cNvPr id="8"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1F1F1"/>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8046720" cy="64008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TALK TAKEAWAYS</a:t>
            </a:r>
            <a:endParaRPr lang="en-US" sz="2800" dirty="0"/>
          </a:p>
        </p:txBody>
      </p:sp>
      <p:sp>
        <p:nvSpPr>
          <p:cNvPr id="4" name="Shape 2"/>
          <p:cNvSpPr/>
          <p:nvPr/>
        </p:nvSpPr>
        <p:spPr>
          <a:xfrm>
            <a:off x="548640" y="960120"/>
            <a:ext cx="1645920" cy="36576"/>
          </a:xfrm>
          <a:prstGeom prst="rect">
            <a:avLst/>
          </a:prstGeom>
          <a:solidFill>
            <a:srgbClr val="ACB317"/>
          </a:solidFill>
          <a:ln/>
        </p:spPr>
      </p:sp>
      <p:sp>
        <p:nvSpPr>
          <p:cNvPr id="5" name="Shape 3"/>
          <p:cNvSpPr/>
          <p:nvPr/>
        </p:nvSpPr>
        <p:spPr>
          <a:xfrm>
            <a:off x="731520" y="1280160"/>
            <a:ext cx="7680960" cy="822960"/>
          </a:xfrm>
          <a:prstGeom prst="rect">
            <a:avLst/>
          </a:prstGeom>
          <a:solidFill>
            <a:srgbClr val="FFFFFF"/>
          </a:solidFill>
          <a:ln/>
          <a:effectLst>
            <a:outerShdw sx="100000" sy="100000" kx="0" ky="0" algn="bl" rotWithShape="0" blurRad="50800" dist="25400" dir="8100000">
              <a:srgbClr val="000000">
                <a:alpha val="10000"/>
              </a:srgbClr>
            </a:outerShdw>
          </a:effectLst>
        </p:spPr>
      </p:sp>
      <p:sp>
        <p:nvSpPr>
          <p:cNvPr id="6" name="Shape 4"/>
          <p:cNvSpPr/>
          <p:nvPr/>
        </p:nvSpPr>
        <p:spPr>
          <a:xfrm>
            <a:off x="731520" y="1280160"/>
            <a:ext cx="54864" cy="822960"/>
          </a:xfrm>
          <a:prstGeom prst="rect">
            <a:avLst/>
          </a:prstGeom>
          <a:solidFill>
            <a:srgbClr val="515BA2"/>
          </a:solidFill>
          <a:ln/>
        </p:spPr>
      </p:sp>
      <p:sp>
        <p:nvSpPr>
          <p:cNvPr id="7" name="Text 5"/>
          <p:cNvSpPr/>
          <p:nvPr/>
        </p:nvSpPr>
        <p:spPr>
          <a:xfrm>
            <a:off x="1097280" y="1280160"/>
            <a:ext cx="7132320" cy="822960"/>
          </a:xfrm>
          <a:prstGeom prst="rect">
            <a:avLst/>
          </a:prstGeom>
          <a:noFill/>
          <a:ln/>
        </p:spPr>
        <p:txBody>
          <a:bodyPr wrap="square" lIns="0" tIns="0" rIns="0" bIns="0" rtlCol="0" anchor="ctr"/>
          <a:lstStyle/>
          <a:p>
            <a:pPr indent="0" marL="0">
              <a:buNone/>
            </a:pPr>
            <a:r>
              <a:rPr lang="en-US" sz="1400" dirty="0">
                <a:solidFill>
                  <a:srgbClr val="596169"/>
                </a:solidFill>
                <a:latin typeface="Arial" pitchFamily="34" charset="0"/>
                <a:ea typeface="Arial" pitchFamily="34" charset="-122"/>
                <a:cs typeface="Arial" pitchFamily="34" charset="-120"/>
              </a:rPr>
              <a:t>Minimal (sub 40 keys) ergonomic keyboards are viable, if not preferable to normal keyboards.</a:t>
            </a:r>
            <a:endParaRPr lang="en-US" sz="1400" dirty="0"/>
          </a:p>
        </p:txBody>
      </p:sp>
      <p:sp>
        <p:nvSpPr>
          <p:cNvPr id="8" name="Shape 6"/>
          <p:cNvSpPr/>
          <p:nvPr/>
        </p:nvSpPr>
        <p:spPr>
          <a:xfrm>
            <a:off x="731520" y="2377440"/>
            <a:ext cx="7680960" cy="822960"/>
          </a:xfrm>
          <a:prstGeom prst="rect">
            <a:avLst/>
          </a:prstGeom>
          <a:solidFill>
            <a:srgbClr val="FFFFFF"/>
          </a:solidFill>
          <a:ln/>
          <a:effectLst>
            <a:outerShdw sx="100000" sy="100000" kx="0" ky="0" algn="bl" rotWithShape="0" blurRad="50800" dist="25400" dir="8100000">
              <a:srgbClr val="000000">
                <a:alpha val="10000"/>
              </a:srgbClr>
            </a:outerShdw>
          </a:effectLst>
        </p:spPr>
      </p:sp>
      <p:sp>
        <p:nvSpPr>
          <p:cNvPr id="9" name="Shape 7"/>
          <p:cNvSpPr/>
          <p:nvPr/>
        </p:nvSpPr>
        <p:spPr>
          <a:xfrm>
            <a:off x="731520" y="2377440"/>
            <a:ext cx="54864" cy="822960"/>
          </a:xfrm>
          <a:prstGeom prst="rect">
            <a:avLst/>
          </a:prstGeom>
          <a:solidFill>
            <a:srgbClr val="ACB317"/>
          </a:solidFill>
          <a:ln/>
        </p:spPr>
      </p:sp>
      <p:sp>
        <p:nvSpPr>
          <p:cNvPr id="10" name="Text 8"/>
          <p:cNvSpPr/>
          <p:nvPr/>
        </p:nvSpPr>
        <p:spPr>
          <a:xfrm>
            <a:off x="1097280" y="2377440"/>
            <a:ext cx="7132320" cy="822960"/>
          </a:xfrm>
          <a:prstGeom prst="rect">
            <a:avLst/>
          </a:prstGeom>
          <a:noFill/>
          <a:ln/>
        </p:spPr>
        <p:txBody>
          <a:bodyPr wrap="square" lIns="0" tIns="0" rIns="0" bIns="0" rtlCol="0" anchor="ctr"/>
          <a:lstStyle/>
          <a:p>
            <a:pPr indent="0" marL="0">
              <a:buNone/>
            </a:pPr>
            <a:r>
              <a:rPr lang="en-US" sz="1400" dirty="0">
                <a:solidFill>
                  <a:srgbClr val="596169"/>
                </a:solidFill>
                <a:latin typeface="Arial" pitchFamily="34" charset="0"/>
                <a:ea typeface="Arial" pitchFamily="34" charset="-122"/>
                <a:cs typeface="Arial" pitchFamily="34" charset="-120"/>
              </a:rPr>
              <a:t>The techniques developed for this keyboard to work might come useful for all keyboard users.</a:t>
            </a:r>
            <a:endParaRPr lang="en-US" sz="1400" dirty="0"/>
          </a:p>
        </p:txBody>
      </p:sp>
      <p:sp>
        <p:nvSpPr>
          <p:cNvPr id="11" name="Shape 9"/>
          <p:cNvSpPr/>
          <p:nvPr/>
        </p:nvSpPr>
        <p:spPr>
          <a:xfrm>
            <a:off x="731520" y="3474720"/>
            <a:ext cx="7680960" cy="822960"/>
          </a:xfrm>
          <a:prstGeom prst="rect">
            <a:avLst/>
          </a:prstGeom>
          <a:solidFill>
            <a:srgbClr val="FFFFFF"/>
          </a:solidFill>
          <a:ln/>
          <a:effectLst>
            <a:outerShdw sx="100000" sy="100000" kx="0" ky="0" algn="bl" rotWithShape="0" blurRad="50800" dist="25400" dir="8100000">
              <a:srgbClr val="000000">
                <a:alpha val="10000"/>
              </a:srgbClr>
            </a:outerShdw>
          </a:effectLst>
        </p:spPr>
      </p:sp>
      <p:sp>
        <p:nvSpPr>
          <p:cNvPr id="12" name="Shape 10"/>
          <p:cNvSpPr/>
          <p:nvPr/>
        </p:nvSpPr>
        <p:spPr>
          <a:xfrm>
            <a:off x="731520" y="3474720"/>
            <a:ext cx="54864" cy="822960"/>
          </a:xfrm>
          <a:prstGeom prst="rect">
            <a:avLst/>
          </a:prstGeom>
          <a:solidFill>
            <a:srgbClr val="BCA36A"/>
          </a:solidFill>
          <a:ln/>
        </p:spPr>
      </p:sp>
      <p:sp>
        <p:nvSpPr>
          <p:cNvPr id="13" name="Text 11"/>
          <p:cNvSpPr/>
          <p:nvPr/>
        </p:nvSpPr>
        <p:spPr>
          <a:xfrm>
            <a:off x="1097280" y="3474720"/>
            <a:ext cx="7132320" cy="822960"/>
          </a:xfrm>
          <a:prstGeom prst="rect">
            <a:avLst/>
          </a:prstGeom>
          <a:noFill/>
          <a:ln/>
        </p:spPr>
        <p:txBody>
          <a:bodyPr wrap="square" lIns="0" tIns="0" rIns="0" bIns="0" rtlCol="0" anchor="ctr"/>
          <a:lstStyle/>
          <a:p>
            <a:pPr indent="0" marL="0">
              <a:buNone/>
            </a:pPr>
            <a:r>
              <a:rPr lang="en-US" sz="1400" dirty="0">
                <a:solidFill>
                  <a:srgbClr val="596169"/>
                </a:solidFill>
                <a:latin typeface="Arial" pitchFamily="34" charset="0"/>
                <a:ea typeface="Arial" pitchFamily="34" charset="-122"/>
                <a:cs typeface="Arial" pitchFamily="34" charset="-120"/>
              </a:rPr>
              <a:t>Give them a try!</a:t>
            </a:r>
            <a:endParaRPr lang="en-US" sz="1400" dirty="0"/>
          </a:p>
        </p:txBody>
      </p:sp>
      <p:pic>
        <p:nvPicPr>
          <p:cNvPr id="14" name="Image 0" descr="C:\PROJECTS\AI_round_table\presentation_create\3_pdf_brandbook2ppx\sanofi_logo_full.png">    </p:cNvPr>
          <p:cNvPicPr>
            <a:picLocks noChangeAspect="1"/>
          </p:cNvPicPr>
          <p:nvPr/>
        </p:nvPicPr>
        <p:blipFill>
          <a:blip r:embed="rId1"/>
          <a:srcRect l="0" r="0" t="0" b="0"/>
          <a:stretch/>
        </p:blipFill>
        <p:spPr>
          <a:xfrm>
            <a:off x="8275320" y="4434840"/>
            <a:ext cx="502920" cy="5486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914400" y="1097280"/>
            <a:ext cx="7315200" cy="2926080"/>
          </a:xfrm>
          <a:prstGeom prst="rect">
            <a:avLst/>
          </a:prstGeom>
          <a:noFill/>
          <a:ln/>
        </p:spPr>
        <p:txBody>
          <a:bodyPr wrap="square" lIns="0" tIns="0" rIns="0" bIns="0" rtlCol="0" anchor="ctr"/>
          <a:lstStyle/>
          <a:p>
            <a:pPr algn="ctr" indent="0" marL="0">
              <a:buNone/>
            </a:pPr>
            <a:r>
              <a:rPr lang="en-US" sz="4400" b="1" dirty="0">
                <a:solidFill>
                  <a:srgbClr val="515BA2"/>
                </a:solidFill>
                <a:latin typeface="Century Gothic" pitchFamily="34" charset="0"/>
                <a:ea typeface="Century Gothic" pitchFamily="34" charset="-122"/>
                <a:cs typeface="Century Gothic" pitchFamily="34" charset="-120"/>
              </a:rPr>
              <a:t>CAN WE GO DEEPER?</a:t>
            </a:r>
            <a:endParaRPr lang="en-US" sz="4400" dirty="0"/>
          </a:p>
        </p:txBody>
      </p:sp>
      <p:pic>
        <p:nvPicPr>
          <p:cNvPr id="4" name="Image 0" descr="C:\PROJECTS\AI_round_table\presentation_create\3_pdf_brandbook2ppx\sanofi_logo_full.png">    </p:cNvPr>
          <p:cNvPicPr>
            <a:picLocks noChangeAspect="1"/>
          </p:cNvPicPr>
          <p:nvPr/>
        </p:nvPicPr>
        <p:blipFill>
          <a:blip r:embed="rId1"/>
          <a:srcRect l="0" r="0" t="0" b="0"/>
          <a:stretch/>
        </p:blipFill>
        <p:spPr>
          <a:xfrm>
            <a:off x="8275320" y="4434840"/>
            <a:ext cx="502920" cy="5486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pic>
        <p:nvPicPr>
          <p:cNvPr id="3" name="Image 0" descr="C:\PROJECTS\AI_round_table\presentation_create\3_pdf_brandbook2ppx\media\appendix\0pi1r8j3z0k91.jpg">    </p:cNvPr>
          <p:cNvPicPr>
            <a:picLocks noChangeAspect="1"/>
          </p:cNvPicPr>
          <p:nvPr/>
        </p:nvPicPr>
        <p:blipFill>
          <a:blip r:embed="rId1"/>
          <a:srcRect l="0" r="0" t="0" b="0"/>
          <a:stretch/>
        </p:blipFill>
        <p:spPr>
          <a:xfrm>
            <a:off x="457200" y="365760"/>
            <a:ext cx="3931920" cy="4389120"/>
          </a:xfrm>
          <a:prstGeom prst="rect">
            <a:avLst/>
          </a:prstGeom>
        </p:spPr>
      </p:pic>
      <p:pic>
        <p:nvPicPr>
          <p:cNvPr id="4" name="Image 1" descr="C:\PROJECTS\AI_round_table\presentation_create\3_pdf_brandbook2ppx\media\appendix\ginny-split.png">    </p:cNvPr>
          <p:cNvPicPr>
            <a:picLocks noChangeAspect="1"/>
          </p:cNvPicPr>
          <p:nvPr/>
        </p:nvPicPr>
        <p:blipFill>
          <a:blip r:embed="rId2"/>
          <a:srcRect l="0" r="0" t="0" b="0"/>
          <a:stretch/>
        </p:blipFill>
        <p:spPr>
          <a:xfrm>
            <a:off x="4754880" y="365760"/>
            <a:ext cx="3931920" cy="4389120"/>
          </a:xfrm>
          <a:prstGeom prst="rect">
            <a:avLst/>
          </a:prstGeom>
        </p:spPr>
      </p:pic>
      <p:pic>
        <p:nvPicPr>
          <p:cNvPr id="5" name="Image 2" descr="C:\PROJECTS\AI_round_table\presentation_create\3_pdf_brandbook2ppx\sanofi_logo_full.png">    </p:cNvPr>
          <p:cNvPicPr>
            <a:picLocks noChangeAspect="1"/>
          </p:cNvPicPr>
          <p:nvPr/>
        </p:nvPicPr>
        <p:blipFill>
          <a:blip r:embed="rId3"/>
          <a:srcRect l="0" r="0" t="0" b="0"/>
          <a:stretch/>
        </p:blipFill>
        <p:spPr>
          <a:xfrm>
            <a:off x="8275320" y="4434840"/>
            <a:ext cx="502920" cy="5486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28600"/>
            <a:ext cx="8046720" cy="548640"/>
          </a:xfrm>
          <a:prstGeom prst="rect">
            <a:avLst/>
          </a:prstGeom>
          <a:noFill/>
          <a:ln/>
        </p:spPr>
        <p:txBody>
          <a:bodyPr wrap="square" lIns="0" tIns="0" rIns="0" bIns="0" rtlCol="0" anchor="ctr"/>
          <a:lstStyle/>
          <a:p>
            <a:pPr indent="0" marL="0">
              <a:buNone/>
            </a:pPr>
            <a:r>
              <a:rPr lang="en-US" sz="3200" b="1" dirty="0">
                <a:solidFill>
                  <a:srgbClr val="515BA2"/>
                </a:solidFill>
                <a:latin typeface="Century Gothic" pitchFamily="34" charset="0"/>
                <a:ea typeface="Century Gothic" pitchFamily="34" charset="-122"/>
                <a:cs typeface="Century Gothic" pitchFamily="34" charset="-120"/>
              </a:rPr>
              <a:t>THE ENDGAME</a:t>
            </a:r>
            <a:endParaRPr lang="en-US" sz="3200" dirty="0"/>
          </a:p>
        </p:txBody>
      </p:sp>
      <p:sp>
        <p:nvSpPr>
          <p:cNvPr id="4" name="Shape 2"/>
          <p:cNvSpPr/>
          <p:nvPr/>
        </p:nvSpPr>
        <p:spPr>
          <a:xfrm>
            <a:off x="548640" y="822960"/>
            <a:ext cx="1371600" cy="36576"/>
          </a:xfrm>
          <a:prstGeom prst="rect">
            <a:avLst/>
          </a:prstGeom>
          <a:solidFill>
            <a:srgbClr val="ACB317"/>
          </a:solidFill>
          <a:ln/>
        </p:spPr>
      </p:sp>
      <p:pic>
        <p:nvPicPr>
          <p:cNvPr id="5" name="Image 0" descr="C:\PROJECTS\AI_round_table\presentation_create\3_pdf_brandbook2ppx\media\appendix\DSC00678_crop.jpg">    </p:cNvPr>
          <p:cNvPicPr>
            <a:picLocks noChangeAspect="1"/>
          </p:cNvPicPr>
          <p:nvPr/>
        </p:nvPicPr>
        <p:blipFill>
          <a:blip r:embed="rId1"/>
          <a:srcRect l="0" r="0" t="0" b="0"/>
          <a:stretch/>
        </p:blipFill>
        <p:spPr>
          <a:xfrm>
            <a:off x="914400" y="1097280"/>
            <a:ext cx="7315200" cy="3657600"/>
          </a:xfrm>
          <a:prstGeom prst="rect">
            <a:avLst/>
          </a:prstGeom>
        </p:spPr>
      </p:pic>
      <p:pic>
        <p:nvPicPr>
          <p:cNvPr id="6"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515BA2"/>
        </a:solidFill>
      </p:bgPr>
    </p:bg>
    <p:spTree>
      <p:nvGrpSpPr>
        <p:cNvPr id="1" name=""/>
        <p:cNvGrpSpPr/>
        <p:nvPr/>
      </p:nvGrpSpPr>
      <p:grpSpPr>
        <a:xfrm>
          <a:off x="0" y="0"/>
          <a:ext cx="0" cy="0"/>
          <a:chOff x="0" y="0"/>
          <a:chExt cx="0" cy="0"/>
        </a:xfrm>
      </p:grpSpPr>
      <p:sp>
        <p:nvSpPr>
          <p:cNvPr id="2" name="Shape 0"/>
          <p:cNvSpPr/>
          <p:nvPr/>
        </p:nvSpPr>
        <p:spPr>
          <a:xfrm>
            <a:off x="6858000" y="-914400"/>
            <a:ext cx="3200400" cy="3200400"/>
          </a:xfrm>
          <a:prstGeom prst="ellipse">
            <a:avLst/>
          </a:prstGeom>
          <a:solidFill>
            <a:srgbClr val="BCA36A">
              <a:alpha val="15000"/>
            </a:srgbClr>
          </a:solidFill>
          <a:ln/>
        </p:spPr>
      </p:sp>
      <p:sp>
        <p:nvSpPr>
          <p:cNvPr id="3" name="Shape 1"/>
          <p:cNvSpPr/>
          <p:nvPr/>
        </p:nvSpPr>
        <p:spPr>
          <a:xfrm>
            <a:off x="-457200" y="3657600"/>
            <a:ext cx="1828800" cy="1828800"/>
          </a:xfrm>
          <a:prstGeom prst="ellipse">
            <a:avLst/>
          </a:prstGeom>
          <a:solidFill>
            <a:srgbClr val="ACB317">
              <a:alpha val="15000"/>
            </a:srgbClr>
          </a:solidFill>
          <a:ln/>
        </p:spPr>
      </p:sp>
      <p:sp>
        <p:nvSpPr>
          <p:cNvPr id="4" name="Text 2"/>
          <p:cNvSpPr/>
          <p:nvPr/>
        </p:nvSpPr>
        <p:spPr>
          <a:xfrm>
            <a:off x="731520" y="914400"/>
            <a:ext cx="7315200" cy="914400"/>
          </a:xfrm>
          <a:prstGeom prst="rect">
            <a:avLst/>
          </a:prstGeom>
          <a:noFill/>
          <a:ln/>
        </p:spPr>
        <p:txBody>
          <a:bodyPr wrap="square" lIns="0" tIns="0" rIns="0" bIns="0" rtlCol="0" anchor="ctr"/>
          <a:lstStyle/>
          <a:p>
            <a:pPr indent="0" marL="0">
              <a:buNone/>
            </a:pPr>
            <a:r>
              <a:rPr lang="en-US" sz="7200" b="1" dirty="0">
                <a:solidFill>
                  <a:srgbClr val="FFFFFF"/>
                </a:solidFill>
                <a:latin typeface="Century Gothic" pitchFamily="34" charset="0"/>
                <a:ea typeface="Century Gothic" pitchFamily="34" charset="-122"/>
                <a:cs typeface="Century Gothic" pitchFamily="34" charset="-120"/>
              </a:rPr>
              <a:t>1.</a:t>
            </a:r>
            <a:endParaRPr lang="en-US" sz="7200" dirty="0"/>
          </a:p>
        </p:txBody>
      </p:sp>
      <p:sp>
        <p:nvSpPr>
          <p:cNvPr id="5" name="Text 3"/>
          <p:cNvSpPr/>
          <p:nvPr/>
        </p:nvSpPr>
        <p:spPr>
          <a:xfrm>
            <a:off x="731520" y="2011680"/>
            <a:ext cx="7680960" cy="1371600"/>
          </a:xfrm>
          <a:prstGeom prst="rect">
            <a:avLst/>
          </a:prstGeom>
          <a:noFill/>
          <a:ln/>
        </p:spPr>
        <p:txBody>
          <a:bodyPr wrap="square" lIns="0" tIns="0" rIns="0" bIns="0" rtlCol="0" anchor="ctr"/>
          <a:lstStyle/>
          <a:p>
            <a:pPr indent="0" marL="0">
              <a:buNone/>
            </a:pPr>
            <a:r>
              <a:rPr lang="en-US" sz="4000" b="1" dirty="0">
                <a:solidFill>
                  <a:srgbClr val="FFFFFF"/>
                </a:solidFill>
                <a:latin typeface="Century Gothic" pitchFamily="34" charset="0"/>
                <a:ea typeface="Century Gothic" pitchFamily="34" charset="-122"/>
                <a:cs typeface="Century Gothic" pitchFamily="34" charset="-120"/>
              </a:rPr>
              <a:t>HARDWARE</a:t>
            </a:r>
            <a:endParaRPr lang="en-US" sz="4000" dirty="0"/>
          </a:p>
        </p:txBody>
      </p:sp>
      <p:pic>
        <p:nvPicPr>
          <p:cNvPr id="6" name="Image 0" descr="C:\PROJECTS\AI_round_table\presentation_create\3_pdf_brandbook2ppx\sanofi_logo_full.png">    </p:cNvPr>
          <p:cNvPicPr>
            <a:picLocks noChangeAspect="1"/>
          </p:cNvPicPr>
          <p:nvPr/>
        </p:nvPicPr>
        <p:blipFill>
          <a:blip r:embed="rId1"/>
          <a:srcRect l="0" r="0" t="0" b="0"/>
          <a:stretch/>
        </p:blipFill>
        <p:spPr>
          <a:xfrm>
            <a:off x="8138160" y="4343400"/>
            <a:ext cx="594360" cy="64008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515BA2"/>
        </a:solidFill>
      </p:bgPr>
    </p:bg>
    <p:spTree>
      <p:nvGrpSpPr>
        <p:cNvPr id="1" name=""/>
        <p:cNvGrpSpPr/>
        <p:nvPr/>
      </p:nvGrpSpPr>
      <p:grpSpPr>
        <a:xfrm>
          <a:off x="0" y="0"/>
          <a:ext cx="0" cy="0"/>
          <a:chOff x="0" y="0"/>
          <a:chExt cx="0" cy="0"/>
        </a:xfrm>
      </p:grpSpPr>
      <p:sp>
        <p:nvSpPr>
          <p:cNvPr id="2" name="Shape 0"/>
          <p:cNvSpPr/>
          <p:nvPr/>
        </p:nvSpPr>
        <p:spPr>
          <a:xfrm>
            <a:off x="5943600" y="-1371600"/>
            <a:ext cx="4572000" cy="4572000"/>
          </a:xfrm>
          <a:prstGeom prst="ellipse">
            <a:avLst/>
          </a:prstGeom>
          <a:solidFill>
            <a:srgbClr val="BCA36A">
              <a:alpha val="15000"/>
            </a:srgbClr>
          </a:solidFill>
          <a:ln/>
        </p:spPr>
      </p:sp>
      <p:sp>
        <p:nvSpPr>
          <p:cNvPr id="3" name="Shape 1"/>
          <p:cNvSpPr/>
          <p:nvPr/>
        </p:nvSpPr>
        <p:spPr>
          <a:xfrm>
            <a:off x="-914400" y="3200400"/>
            <a:ext cx="3200400" cy="3200400"/>
          </a:xfrm>
          <a:prstGeom prst="ellipse">
            <a:avLst/>
          </a:prstGeom>
          <a:solidFill>
            <a:srgbClr val="ACB317">
              <a:alpha val="15000"/>
            </a:srgbClr>
          </a:solidFill>
          <a:ln/>
        </p:spPr>
      </p:sp>
      <p:sp>
        <p:nvSpPr>
          <p:cNvPr id="4" name="Text 2"/>
          <p:cNvSpPr/>
          <p:nvPr/>
        </p:nvSpPr>
        <p:spPr>
          <a:xfrm>
            <a:off x="914400" y="1371600"/>
            <a:ext cx="7315200" cy="2286000"/>
          </a:xfrm>
          <a:prstGeom prst="rect">
            <a:avLst/>
          </a:prstGeom>
          <a:noFill/>
          <a:ln/>
        </p:spPr>
        <p:txBody>
          <a:bodyPr wrap="square" lIns="0" tIns="0" rIns="0" bIns="0" rtlCol="0" anchor="ctr"/>
          <a:lstStyle/>
          <a:p>
            <a:pPr algn="ctr" indent="0" marL="0">
              <a:buNone/>
            </a:pPr>
            <a:r>
              <a:rPr lang="en-US" sz="6000" b="1" dirty="0">
                <a:solidFill>
                  <a:srgbClr val="FFFFFF"/>
                </a:solidFill>
                <a:latin typeface="Century Gothic" pitchFamily="34" charset="0"/>
                <a:ea typeface="Century Gothic" pitchFamily="34" charset="-122"/>
                <a:cs typeface="Century Gothic" pitchFamily="34" charset="-120"/>
              </a:rPr>
              <a:t>QUESTIONS?</a:t>
            </a:r>
            <a:endParaRPr lang="en-US" sz="6000" dirty="0"/>
          </a:p>
        </p:txBody>
      </p:sp>
      <p:sp>
        <p:nvSpPr>
          <p:cNvPr id="5" name="Text 3"/>
          <p:cNvSpPr/>
          <p:nvPr/>
        </p:nvSpPr>
        <p:spPr>
          <a:xfrm>
            <a:off x="2286000" y="3840480"/>
            <a:ext cx="4572000" cy="731520"/>
          </a:xfrm>
          <a:prstGeom prst="rect">
            <a:avLst/>
          </a:prstGeom>
          <a:noFill/>
          <a:ln/>
        </p:spPr>
        <p:txBody>
          <a:bodyPr wrap="square" lIns="0" tIns="0" rIns="0" bIns="0" rtlCol="0" anchor="ctr"/>
          <a:lstStyle/>
          <a:p>
            <a:pPr algn="ctr" indent="0" marL="0">
              <a:buNone/>
            </a:pPr>
            <a:r>
              <a:rPr lang="en-US" sz="2400" b="1" dirty="0">
                <a:solidFill>
                  <a:srgbClr val="FFFFFF"/>
                </a:solidFill>
                <a:latin typeface="Century Gothic" pitchFamily="34" charset="0"/>
                <a:ea typeface="Century Gothic" pitchFamily="34" charset="-122"/>
                <a:cs typeface="Century Gothic" pitchFamily="34" charset="-120"/>
              </a:rPr>
              <a:t>SANOFI</a:t>
            </a:r>
            <a:endParaRPr lang="en-US"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8046720" cy="640080"/>
          </a:xfrm>
          <a:prstGeom prst="rect">
            <a:avLst/>
          </a:prstGeom>
          <a:noFill/>
          <a:ln/>
        </p:spPr>
        <p:txBody>
          <a:bodyPr wrap="square" lIns="0" tIns="0" rIns="0" bIns="0" rtlCol="0" anchor="ctr"/>
          <a:lstStyle/>
          <a:p>
            <a:pPr indent="0" marL="0">
              <a:buNone/>
            </a:pPr>
            <a:r>
              <a:rPr lang="en-US" sz="2800" b="1" dirty="0">
                <a:solidFill>
                  <a:srgbClr val="515BA2"/>
                </a:solidFill>
                <a:latin typeface="Century Gothic" pitchFamily="34" charset="0"/>
                <a:ea typeface="Century Gothic" pitchFamily="34" charset="-122"/>
                <a:cs typeface="Century Gothic" pitchFamily="34" charset="-120"/>
              </a:rPr>
              <a:t>CREDITS</a:t>
            </a:r>
            <a:endParaRPr lang="en-US" sz="2800" dirty="0"/>
          </a:p>
        </p:txBody>
      </p:sp>
      <p:sp>
        <p:nvSpPr>
          <p:cNvPr id="4" name="Shape 2"/>
          <p:cNvSpPr/>
          <p:nvPr/>
        </p:nvSpPr>
        <p:spPr>
          <a:xfrm>
            <a:off x="548640" y="960120"/>
            <a:ext cx="1097280" cy="36576"/>
          </a:xfrm>
          <a:prstGeom prst="rect">
            <a:avLst/>
          </a:prstGeom>
          <a:solidFill>
            <a:srgbClr val="ACB317"/>
          </a:solidFill>
          <a:ln/>
        </p:spPr>
      </p:sp>
      <p:sp>
        <p:nvSpPr>
          <p:cNvPr id="5" name="Text 3"/>
          <p:cNvSpPr/>
          <p:nvPr/>
        </p:nvSpPr>
        <p:spPr>
          <a:xfrm>
            <a:off x="548640" y="1188720"/>
            <a:ext cx="8046720" cy="3474720"/>
          </a:xfrm>
          <a:prstGeom prst="rect">
            <a:avLst/>
          </a:prstGeom>
          <a:noFill/>
          <a:ln/>
        </p:spPr>
        <p:txBody>
          <a:bodyPr wrap="square" lIns="0" tIns="0" rIns="0" bIns="0" rtlCol="0" anchor="t"/>
          <a:lstStyle/>
          <a:p>
            <a:pPr indent="0" marL="0">
              <a:buNone/>
            </a:pPr>
            <a:r>
              <a:rPr lang="en-US" sz="1200" b="1" dirty="0">
                <a:solidFill>
                  <a:srgbClr val="515BA2"/>
                </a:solidFill>
                <a:latin typeface="Arial" pitchFamily="34" charset="0"/>
                <a:ea typeface="Arial" pitchFamily="34" charset="-122"/>
                <a:cs typeface="Arial" pitchFamily="34" charset="-120"/>
              </a:rPr>
              <a:t>Cover pic: </a:t>
            </a:r>
            <a:endParaRPr lang="en-US" sz="1200" dirty="0"/>
          </a:p>
          <a:p>
            <a:pPr indent="0" marL="0">
              <a:buNone/>
            </a:pPr>
            <a:r>
              <a:rPr lang="en-US" sz="1200" dirty="0">
                <a:solidFill>
                  <a:srgbClr val="596169"/>
                </a:solidFill>
                <a:latin typeface="Arial" pitchFamily="34" charset="0"/>
                <a:ea typeface="Arial" pitchFamily="34" charset="-122"/>
                <a:cs typeface="Arial" pitchFamily="34" charset="-120"/>
              </a:rPr>
              <a:t>/u/Kyek (github.com/duckyb)
</a:t>
            </a:r>
            <a:endParaRPr lang="en-US" sz="1200" dirty="0"/>
          </a:p>
          <a:p>
            <a:pPr indent="0" marL="0">
              <a:buNone/>
            </a:pPr>
            <a:r>
              <a:rPr lang="en-US" sz="1200" b="1" dirty="0">
                <a:solidFill>
                  <a:srgbClr val="515BA2"/>
                </a:solidFill>
                <a:latin typeface="Arial" pitchFamily="34" charset="0"/>
                <a:ea typeface="Arial" pitchFamily="34" charset="-122"/>
                <a:cs typeface="Arial" pitchFamily="34" charset="-120"/>
              </a:rPr>
              <a:t>Taobao Supreme pic: </a:t>
            </a:r>
            <a:endParaRPr lang="en-US" sz="1200" dirty="0"/>
          </a:p>
          <a:p>
            <a:pPr indent="0" marL="0">
              <a:buNone/>
            </a:pPr>
            <a:r>
              <a:rPr lang="en-US" sz="1200" dirty="0">
                <a:solidFill>
                  <a:srgbClr val="596169"/>
                </a:solidFill>
                <a:latin typeface="Arial" pitchFamily="34" charset="0"/>
                <a:ea typeface="Arial" pitchFamily="34" charset="-122"/>
                <a:cs typeface="Arial" pitchFamily="34" charset="-120"/>
              </a:rPr>
              <a:t>/u/dantambok
</a:t>
            </a:r>
            <a:endParaRPr lang="en-US" sz="1200" dirty="0"/>
          </a:p>
          <a:p>
            <a:pPr indent="0" marL="0">
              <a:buNone/>
            </a:pPr>
            <a:r>
              <a:rPr lang="en-US" sz="1200" b="1" dirty="0">
                <a:solidFill>
                  <a:srgbClr val="515BA2"/>
                </a:solidFill>
                <a:latin typeface="Arial" pitchFamily="34" charset="0"/>
                <a:ea typeface="Arial" pitchFamily="34" charset="-122"/>
                <a:cs typeface="Arial" pitchFamily="34" charset="-120"/>
              </a:rPr>
              <a:t>Moonlander pic: </a:t>
            </a:r>
            <a:endParaRPr lang="en-US" sz="1200" dirty="0"/>
          </a:p>
          <a:p>
            <a:pPr indent="0" marL="0">
              <a:buNone/>
            </a:pPr>
            <a:r>
              <a:rPr lang="en-US" sz="1200" dirty="0">
                <a:solidFill>
                  <a:srgbClr val="596169"/>
                </a:solidFill>
                <a:latin typeface="Arial" pitchFamily="34" charset="0"/>
                <a:ea typeface="Arial" pitchFamily="34" charset="-122"/>
                <a:cs typeface="Arial" pitchFamily="34" charset="-120"/>
              </a:rPr>
              <a:t>hardwarecanucks.com
</a:t>
            </a:r>
            <a:endParaRPr lang="en-US" sz="1200" dirty="0"/>
          </a:p>
          <a:p>
            <a:pPr indent="0" marL="0">
              <a:buNone/>
            </a:pPr>
            <a:r>
              <a:rPr lang="en-US" sz="1200" b="1" dirty="0">
                <a:solidFill>
                  <a:srgbClr val="515BA2"/>
                </a:solidFill>
                <a:latin typeface="Arial" pitchFamily="34" charset="0"/>
                <a:ea typeface="Arial" pitchFamily="34" charset="-122"/>
                <a:cs typeface="Arial" pitchFamily="34" charset="-120"/>
              </a:rPr>
              <a:t>Corne pic: </a:t>
            </a:r>
            <a:endParaRPr lang="en-US" sz="1200" dirty="0"/>
          </a:p>
          <a:p>
            <a:pPr indent="0" marL="0">
              <a:buNone/>
            </a:pPr>
            <a:r>
              <a:rPr lang="en-US" sz="1200" dirty="0">
                <a:solidFill>
                  <a:srgbClr val="596169"/>
                </a:solidFill>
                <a:latin typeface="Arial" pitchFamily="34" charset="0"/>
                <a:ea typeface="Arial" pitchFamily="34" charset="-122"/>
                <a:cs typeface="Arial" pitchFamily="34" charset="-120"/>
              </a:rPr>
              <a:t>/u/molwams (imgur.com/gallery/0XtplrD)
</a:t>
            </a:r>
            <a:endParaRPr lang="en-US" sz="1200" dirty="0"/>
          </a:p>
          <a:p>
            <a:pPr indent="0" marL="0">
              <a:buNone/>
            </a:pPr>
            <a:r>
              <a:rPr lang="en-US" sz="1200" b="1" dirty="0">
                <a:solidFill>
                  <a:srgbClr val="515BA2"/>
                </a:solidFill>
                <a:latin typeface="Arial" pitchFamily="34" charset="0"/>
                <a:ea typeface="Arial" pitchFamily="34" charset="-122"/>
                <a:cs typeface="Arial" pitchFamily="34" charset="-120"/>
              </a:rPr>
              <a:t>Skeletyl pic: </a:t>
            </a:r>
            <a:endParaRPr lang="en-US" sz="1200" dirty="0"/>
          </a:p>
          <a:p>
            <a:pPr indent="0" marL="0">
              <a:buNone/>
            </a:pPr>
            <a:r>
              <a:rPr lang="en-US" sz="1200" dirty="0">
                <a:solidFill>
                  <a:srgbClr val="596169"/>
                </a:solidFill>
                <a:latin typeface="Arial" pitchFamily="34" charset="0"/>
                <a:ea typeface="Arial" pitchFamily="34" charset="-122"/>
                <a:cs typeface="Arial" pitchFamily="34" charset="-120"/>
              </a:rPr>
              <a:t>@urza_cc
</a:t>
            </a:r>
            <a:endParaRPr lang="en-US" sz="1200" dirty="0"/>
          </a:p>
          <a:p>
            <a:pPr indent="0" marL="0">
              <a:buNone/>
            </a:pPr>
            <a:r>
              <a:rPr lang="en-US" sz="1200" b="1" dirty="0">
                <a:solidFill>
                  <a:srgbClr val="515BA2"/>
                </a:solidFill>
                <a:latin typeface="Arial" pitchFamily="34" charset="0"/>
                <a:ea typeface="Arial" pitchFamily="34" charset="-122"/>
                <a:cs typeface="Arial" pitchFamily="34" charset="-120"/>
              </a:rPr>
              <a:t>Miryoku keymap: </a:t>
            </a:r>
            <a:endParaRPr lang="en-US" sz="1200" dirty="0"/>
          </a:p>
          <a:p>
            <a:pPr indent="0" marL="0">
              <a:buNone/>
            </a:pPr>
            <a:r>
              <a:rPr lang="en-US" sz="1200" dirty="0">
                <a:solidFill>
                  <a:srgbClr val="596169"/>
                </a:solidFill>
                <a:latin typeface="Arial" pitchFamily="34" charset="0"/>
                <a:ea typeface="Arial" pitchFamily="34" charset="-122"/>
                <a:cs typeface="Arial" pitchFamily="34" charset="-120"/>
              </a:rPr>
              <a:t>Manna Harbour (github.com/manna-harbour)</a:t>
            </a:r>
            <a:endParaRPr lang="en-US" sz="1200" dirty="0"/>
          </a:p>
        </p:txBody>
      </p:sp>
      <p:pic>
        <p:nvPicPr>
          <p:cNvPr id="6" name="Image 0" descr="C:\PROJECTS\AI_round_table\presentation_create\3_pdf_brandbook2ppx\sanofi_logo_full.png">    </p:cNvPr>
          <p:cNvPicPr>
            <a:picLocks noChangeAspect="1"/>
          </p:cNvPicPr>
          <p:nvPr/>
        </p:nvPicPr>
        <p:blipFill>
          <a:blip r:embed="rId1"/>
          <a:srcRect l="0" r="0" t="0" b="0"/>
          <a:stretch/>
        </p:blipFill>
        <p:spPr>
          <a:xfrm>
            <a:off x="8275320" y="4434840"/>
            <a:ext cx="502920"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548640" y="274320"/>
            <a:ext cx="4114800" cy="640080"/>
          </a:xfrm>
          <a:prstGeom prst="rect">
            <a:avLst/>
          </a:prstGeom>
          <a:noFill/>
          <a:ln/>
        </p:spPr>
        <p:txBody>
          <a:bodyPr wrap="square" lIns="0" tIns="0" rIns="0" bIns="0" rtlCol="0" anchor="ctr"/>
          <a:lstStyle/>
          <a:p>
            <a:pPr indent="0" marL="0">
              <a:buNone/>
            </a:pPr>
            <a:r>
              <a:rPr lang="en-US" sz="2400" b="1" dirty="0">
                <a:solidFill>
                  <a:srgbClr val="515BA2"/>
                </a:solidFill>
                <a:latin typeface="Century Gothic" pitchFamily="34" charset="0"/>
                <a:ea typeface="Century Gothic" pitchFamily="34" charset="-122"/>
                <a:cs typeface="Century Gothic" pitchFamily="34" charset="-120"/>
              </a:rPr>
              <a:t>WHY ARE WE STILL STUCK WITH THIS?</a:t>
            </a:r>
            <a:endParaRPr lang="en-US" sz="2400" dirty="0"/>
          </a:p>
        </p:txBody>
      </p:sp>
      <p:sp>
        <p:nvSpPr>
          <p:cNvPr id="4" name="Shape 2"/>
          <p:cNvSpPr/>
          <p:nvPr/>
        </p:nvSpPr>
        <p:spPr>
          <a:xfrm>
            <a:off x="548640" y="960120"/>
            <a:ext cx="1371600" cy="36576"/>
          </a:xfrm>
          <a:prstGeom prst="rect">
            <a:avLst/>
          </a:prstGeom>
          <a:solidFill>
            <a:srgbClr val="ACB317"/>
          </a:solidFill>
          <a:ln/>
        </p:spPr>
      </p:sp>
      <p:sp>
        <p:nvSpPr>
          <p:cNvPr id="5" name="Text 3"/>
          <p:cNvSpPr/>
          <p:nvPr/>
        </p:nvSpPr>
        <p:spPr>
          <a:xfrm>
            <a:off x="548640" y="1188720"/>
            <a:ext cx="3840480" cy="3200400"/>
          </a:xfrm>
          <a:prstGeom prst="rect">
            <a:avLst/>
          </a:prstGeom>
          <a:noFill/>
          <a:ln/>
        </p:spPr>
        <p:txBody>
          <a:bodyPr wrap="square" lIns="0" tIns="0" rIns="0" bIns="0" rtlCol="0" anchor="t"/>
          <a:lstStyle/>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Top: Corona Model 4 1920 ca.</a:t>
            </a:r>
            <a:endParaRPr lang="en-US" sz="1300" dirty="0"/>
          </a:p>
          <a:p>
            <a:pPr marL="342900" indent="-342900">
              <a:spcAft>
                <a:spcPts val="600"/>
              </a:spcAft>
              <a:buSzPct val="100000"/>
              <a:buChar char="•"/>
            </a:pPr>
            <a:r>
              <a:rPr lang="en-US" sz="1300" dirty="0">
                <a:solidFill>
                  <a:srgbClr val="596169"/>
                </a:solidFill>
                <a:latin typeface="Arial" pitchFamily="34" charset="0"/>
                <a:ea typeface="Arial" pitchFamily="34" charset="-122"/>
                <a:cs typeface="Arial" pitchFamily="34" charset="-120"/>
              </a:rPr>
              <a:t>Bottom: Macbook Air 2020 ca.</a:t>
            </a:r>
            <a:endParaRPr lang="en-US" sz="1300" dirty="0"/>
          </a:p>
        </p:txBody>
      </p:sp>
      <p:sp>
        <p:nvSpPr>
          <p:cNvPr id="6" name="Shape 4"/>
          <p:cNvSpPr/>
          <p:nvPr/>
        </p:nvSpPr>
        <p:spPr>
          <a:xfrm>
            <a:off x="5029200" y="0"/>
            <a:ext cx="4114800" cy="5143500"/>
          </a:xfrm>
          <a:prstGeom prst="rect">
            <a:avLst/>
          </a:prstGeom>
          <a:solidFill>
            <a:srgbClr val="F1F1F1"/>
          </a:solidFill>
          <a:ln/>
        </p:spPr>
      </p:sp>
      <p:pic>
        <p:nvPicPr>
          <p:cNvPr id="7" name="Image 0" descr="C:\PROJECTS\AI_round_table\presentation_create\3_pdf_brandbook2ppx\media\hardware\20220812_094917.jpg">    </p:cNvPr>
          <p:cNvPicPr>
            <a:picLocks noChangeAspect="1"/>
          </p:cNvPicPr>
          <p:nvPr/>
        </p:nvPicPr>
        <p:blipFill>
          <a:blip r:embed="rId1"/>
          <a:srcRect l="0" r="0" t="0" b="0"/>
          <a:stretch/>
        </p:blipFill>
        <p:spPr>
          <a:xfrm>
            <a:off x="5166360" y="274320"/>
            <a:ext cx="3840480" cy="4572000"/>
          </a:xfrm>
          <a:prstGeom prst="rect">
            <a:avLst/>
          </a:prstGeom>
        </p:spPr>
      </p:pic>
      <p:pic>
        <p:nvPicPr>
          <p:cNvPr id="8"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9144000" cy="64008"/>
          </a:xfrm>
          <a:prstGeom prst="rect">
            <a:avLst/>
          </a:prstGeom>
          <a:solidFill>
            <a:srgbClr val="515BA2"/>
          </a:solidFill>
          <a:ln/>
        </p:spPr>
      </p:sp>
      <p:sp>
        <p:nvSpPr>
          <p:cNvPr id="3" name="Text 1"/>
          <p:cNvSpPr/>
          <p:nvPr/>
        </p:nvSpPr>
        <p:spPr>
          <a:xfrm>
            <a:off x="914400" y="1097280"/>
            <a:ext cx="7315200" cy="2926080"/>
          </a:xfrm>
          <a:prstGeom prst="rect">
            <a:avLst/>
          </a:prstGeom>
          <a:noFill/>
          <a:ln/>
        </p:spPr>
        <p:txBody>
          <a:bodyPr wrap="square" lIns="0" tIns="0" rIns="0" bIns="0" rtlCol="0" anchor="ctr"/>
          <a:lstStyle/>
          <a:p>
            <a:pPr algn="ctr" indent="0" marL="0">
              <a:buNone/>
            </a:pPr>
            <a:r>
              <a:rPr lang="en-US" sz="4400" b="1" dirty="0">
                <a:solidFill>
                  <a:srgbClr val="515BA2"/>
                </a:solidFill>
                <a:latin typeface="Century Gothic" pitchFamily="34" charset="0"/>
                <a:ea typeface="Century Gothic" pitchFamily="34" charset="-122"/>
                <a:cs typeface="Century Gothic" pitchFamily="34" charset="-120"/>
              </a:rPr>
              <a:t>LET'S TRY AND FIX THAT</a:t>
            </a:r>
            <a:endParaRPr lang="en-US" sz="4400" dirty="0"/>
          </a:p>
        </p:txBody>
      </p:sp>
      <p:pic>
        <p:nvPicPr>
          <p:cNvPr id="4" name="Image 0" descr="C:\PROJECTS\AI_round_table\presentation_create\3_pdf_brandbook2ppx\sanofi_logo_full.png">    </p:cNvPr>
          <p:cNvPicPr>
            <a:picLocks noChangeAspect="1"/>
          </p:cNvPicPr>
          <p:nvPr/>
        </p:nvPicPr>
        <p:blipFill>
          <a:blip r:embed="rId1"/>
          <a:srcRect l="0" r="0" t="0" b="0"/>
          <a:stretch/>
        </p:blipFill>
        <p:spPr>
          <a:xfrm>
            <a:off x="8275320" y="4434840"/>
            <a:ext cx="502920"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Image 0" descr="C:\PROJECTS\AI_round_table\presentation_create\3_pdf_brandbook2ppx\media\hardware\dantambok-superme-mechanical-keyboard.png">    </p:cNvPr>
          <p:cNvPicPr>
            <a:picLocks noChangeAspect="1"/>
          </p:cNvPicPr>
          <p:nvPr/>
        </p:nvPicPr>
        <p:blipFill>
          <a:blip r:embed="rId1"/>
          <a:srcRect l="0" r="0" t="0" b="0"/>
          <a:stretch/>
        </p:blipFill>
        <p:spPr>
          <a:xfrm>
            <a:off x="4114800" y="0"/>
            <a:ext cx="5029200" cy="5143500"/>
          </a:xfrm>
          <a:prstGeom prst="rect">
            <a:avLst/>
          </a:prstGeom>
        </p:spPr>
      </p:pic>
      <p:sp>
        <p:nvSpPr>
          <p:cNvPr id="3" name="Shape 0"/>
          <p:cNvSpPr/>
          <p:nvPr/>
        </p:nvSpPr>
        <p:spPr>
          <a:xfrm>
            <a:off x="4114800" y="0"/>
            <a:ext cx="5029200" cy="5143500"/>
          </a:xfrm>
          <a:prstGeom prst="rect">
            <a:avLst/>
          </a:prstGeom>
          <a:solidFill>
            <a:srgbClr val="FFFFFF">
              <a:alpha val="70000"/>
            </a:srgbClr>
          </a:solidFill>
          <a:ln/>
        </p:spPr>
      </p:sp>
      <p:sp>
        <p:nvSpPr>
          <p:cNvPr id="4" name="Shape 1"/>
          <p:cNvSpPr/>
          <p:nvPr/>
        </p:nvSpPr>
        <p:spPr>
          <a:xfrm>
            <a:off x="0" y="0"/>
            <a:ext cx="4754880" cy="5143500"/>
          </a:xfrm>
          <a:prstGeom prst="rect">
            <a:avLst/>
          </a:prstGeom>
          <a:solidFill>
            <a:srgbClr val="FFFFFF"/>
          </a:solidFill>
          <a:ln/>
        </p:spPr>
      </p:sp>
      <p:sp>
        <p:nvSpPr>
          <p:cNvPr id="5" name="Shape 2"/>
          <p:cNvSpPr/>
          <p:nvPr/>
        </p:nvSpPr>
        <p:spPr>
          <a:xfrm>
            <a:off x="0" y="0"/>
            <a:ext cx="9144000" cy="64008"/>
          </a:xfrm>
          <a:prstGeom prst="rect">
            <a:avLst/>
          </a:prstGeom>
          <a:solidFill>
            <a:srgbClr val="515BA2"/>
          </a:solidFill>
          <a:ln/>
        </p:spPr>
      </p:sp>
      <p:sp>
        <p:nvSpPr>
          <p:cNvPr id="6" name="Text 3"/>
          <p:cNvSpPr/>
          <p:nvPr/>
        </p:nvSpPr>
        <p:spPr>
          <a:xfrm>
            <a:off x="548640" y="365760"/>
            <a:ext cx="3840480" cy="731520"/>
          </a:xfrm>
          <a:prstGeom prst="rect">
            <a:avLst/>
          </a:prstGeom>
          <a:noFill/>
          <a:ln/>
        </p:spPr>
        <p:txBody>
          <a:bodyPr wrap="square" lIns="0" tIns="0" rIns="0" bIns="0" rtlCol="0" anchor="ctr"/>
          <a:lstStyle/>
          <a:p>
            <a:pPr indent="0" marL="0">
              <a:buNone/>
            </a:pPr>
            <a:r>
              <a:rPr lang="en-US" sz="3200" b="1" dirty="0">
                <a:solidFill>
                  <a:srgbClr val="515BA2"/>
                </a:solidFill>
                <a:latin typeface="Century Gothic" pitchFamily="34" charset="0"/>
                <a:ea typeface="Century Gothic" pitchFamily="34" charset="-122"/>
                <a:cs typeface="Century Gothic" pitchFamily="34" charset="-120"/>
              </a:rPr>
              <a:t>SPLIT HALVES</a:t>
            </a:r>
            <a:endParaRPr lang="en-US" sz="3200" dirty="0"/>
          </a:p>
        </p:txBody>
      </p:sp>
      <p:sp>
        <p:nvSpPr>
          <p:cNvPr id="7" name="Shape 4"/>
          <p:cNvSpPr/>
          <p:nvPr/>
        </p:nvSpPr>
        <p:spPr>
          <a:xfrm>
            <a:off x="548640" y="1143000"/>
            <a:ext cx="1828800" cy="36576"/>
          </a:xfrm>
          <a:prstGeom prst="rect">
            <a:avLst/>
          </a:prstGeom>
          <a:solidFill>
            <a:srgbClr val="ACB317"/>
          </a:solidFill>
          <a:ln/>
        </p:spPr>
      </p:sp>
      <p:sp>
        <p:nvSpPr>
          <p:cNvPr id="8" name="Shape 5"/>
          <p:cNvSpPr/>
          <p:nvPr/>
        </p:nvSpPr>
        <p:spPr>
          <a:xfrm>
            <a:off x="548640" y="1463040"/>
            <a:ext cx="54864" cy="1371600"/>
          </a:xfrm>
          <a:prstGeom prst="rect">
            <a:avLst/>
          </a:prstGeom>
          <a:solidFill>
            <a:srgbClr val="0092D0"/>
          </a:solidFill>
          <a:ln/>
        </p:spPr>
      </p:sp>
      <p:sp>
        <p:nvSpPr>
          <p:cNvPr id="9" name="Text 6"/>
          <p:cNvSpPr/>
          <p:nvPr/>
        </p:nvSpPr>
        <p:spPr>
          <a:xfrm>
            <a:off x="822960" y="1463040"/>
            <a:ext cx="3474720" cy="1371600"/>
          </a:xfrm>
          <a:prstGeom prst="rect">
            <a:avLst/>
          </a:prstGeom>
          <a:noFill/>
          <a:ln/>
        </p:spPr>
        <p:txBody>
          <a:bodyPr wrap="square" lIns="0" tIns="0" rIns="0" bIns="0" rtlCol="0" anchor="t"/>
          <a:lstStyle/>
          <a:p>
            <a:pPr indent="0" marL="0">
              <a:spcAft>
                <a:spcPts val="800"/>
              </a:spcAft>
              <a:buNone/>
            </a:pPr>
            <a:r>
              <a:rPr lang="en-US" sz="1300" i="1" dirty="0">
                <a:solidFill>
                  <a:srgbClr val="596169"/>
                </a:solidFill>
                <a:latin typeface="Arial" pitchFamily="34" charset="0"/>
                <a:ea typeface="Arial" pitchFamily="34" charset="-122"/>
                <a:cs typeface="Arial" pitchFamily="34" charset="-120"/>
              </a:rPr>
              <a:t>"Your wrist are not built to bend like that. Split the keyboard to have a more natural posture."</a:t>
            </a:r>
            <a:endParaRPr lang="en-US" sz="1300" dirty="0"/>
          </a:p>
        </p:txBody>
      </p:sp>
      <p:pic>
        <p:nvPicPr>
          <p:cNvPr id="10" name="Image 1" descr="C:\PROJECTS\AI_round_table\presentation_create\3_pdf_brandbook2ppx\sanofi_logo_full.png">    </p:cNvPr>
          <p:cNvPicPr>
            <a:picLocks noChangeAspect="1"/>
          </p:cNvPicPr>
          <p:nvPr/>
        </p:nvPicPr>
        <p:blipFill>
          <a:blip r:embed="rId2"/>
          <a:srcRect l="0" r="0" t="0" b="0"/>
          <a:stretch/>
        </p:blipFill>
        <p:spPr>
          <a:xfrm>
            <a:off x="8275320" y="4434840"/>
            <a:ext cx="502920"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C:\PROJECTS\AI_round_table\presentation_create\3_pdf_brandbook2ppx\media\hardware\dantambok-superme-mechanical-keyboard.png">    </p:cNvPr>
          <p:cNvPicPr>
            <a:picLocks noChangeAspect="1"/>
          </p:cNvPicPr>
          <p:nvPr/>
        </p:nvPicPr>
        <p:blipFill>
          <a:blip r:embed="rId1"/>
          <a:srcRect l="0" r="0" t="0" b="0"/>
          <a:stretch/>
        </p:blipFill>
        <p:spPr>
          <a:xfrm>
            <a:off x="0" y="0"/>
            <a:ext cx="9144000" cy="5143500"/>
          </a:xfrm>
          <a:prstGeom prst="rect">
            <a:avLst/>
          </a:prstGeom>
        </p:spPr>
      </p:pic>
      <p:sp>
        <p:nvSpPr>
          <p:cNvPr id="3" name="Shape 0"/>
          <p:cNvSpPr/>
          <p:nvPr/>
        </p:nvSpPr>
        <p:spPr>
          <a:xfrm>
            <a:off x="0" y="4480560"/>
            <a:ext cx="9144000" cy="662940"/>
          </a:xfrm>
          <a:prstGeom prst="rect">
            <a:avLst/>
          </a:prstGeom>
          <a:solidFill>
            <a:srgbClr val="000000">
              <a:alpha val="50000"/>
            </a:srgbClr>
          </a:solidFill>
          <a:ln/>
        </p:spPr>
      </p:sp>
      <p:sp>
        <p:nvSpPr>
          <p:cNvPr id="4" name="Text 1"/>
          <p:cNvSpPr/>
          <p:nvPr/>
        </p:nvSpPr>
        <p:spPr>
          <a:xfrm>
            <a:off x="457200" y="4572000"/>
            <a:ext cx="8229600" cy="365760"/>
          </a:xfrm>
          <a:prstGeom prst="rect">
            <a:avLst/>
          </a:prstGeom>
          <a:noFill/>
          <a:ln/>
        </p:spPr>
        <p:txBody>
          <a:bodyPr wrap="square" lIns="0" tIns="0" rIns="0" bIns="0" rtlCol="0" anchor="ctr"/>
          <a:lstStyle/>
          <a:p>
            <a:pPr indent="0" marL="0">
              <a:buNone/>
            </a:pPr>
            <a:r>
              <a:rPr lang="en-US" sz="800" i="1" dirty="0">
                <a:solidFill>
                  <a:srgbClr val="FFFFFF"/>
                </a:solidFill>
                <a:latin typeface="Arial" pitchFamily="34" charset="0"/>
                <a:ea typeface="Arial" pitchFamily="34" charset="-122"/>
                <a:cs typeface="Arial" pitchFamily="34" charset="-120"/>
              </a:rPr>
              <a:t>Pic: Taobao Supreme (Superme) 65% Split keyboard</a:t>
            </a:r>
            <a:endParaRPr lang="en-US" sz="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51</Slides>
  <Notes>51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34 keys is all you need</dc:title>
  <dc:subject>PptxGenJS Presentation</dc:subject>
  <dc:creator>Mattia Dal Ben</dc:creator>
  <cp:lastModifiedBy>Mattia Dal Ben</cp:lastModifiedBy>
  <cp:revision>1</cp:revision>
  <dcterms:created xsi:type="dcterms:W3CDTF">2026-02-13T20:32:23Z</dcterms:created>
  <dcterms:modified xsi:type="dcterms:W3CDTF">2026-02-13T20:32:23Z</dcterms:modified>
</cp:coreProperties>
</file>